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 id="2147483711" r:id="rId5"/>
    <p:sldMasterId id="2147483723" r:id="rId6"/>
  </p:sldMasterIdLst>
  <p:notesMasterIdLst>
    <p:notesMasterId r:id="rId59"/>
  </p:notesMasterIdLst>
  <p:sldIdLst>
    <p:sldId id="489" r:id="rId7"/>
    <p:sldId id="637" r:id="rId8"/>
    <p:sldId id="639" r:id="rId9"/>
    <p:sldId id="490" r:id="rId10"/>
    <p:sldId id="641" r:id="rId11"/>
    <p:sldId id="642" r:id="rId12"/>
    <p:sldId id="696" r:id="rId13"/>
    <p:sldId id="643" r:id="rId14"/>
    <p:sldId id="645" r:id="rId15"/>
    <p:sldId id="646" r:id="rId16"/>
    <p:sldId id="647" r:id="rId17"/>
    <p:sldId id="650" r:id="rId18"/>
    <p:sldId id="649" r:id="rId19"/>
    <p:sldId id="651" r:id="rId20"/>
    <p:sldId id="652" r:id="rId21"/>
    <p:sldId id="654" r:id="rId22"/>
    <p:sldId id="655" r:id="rId23"/>
    <p:sldId id="656" r:id="rId24"/>
    <p:sldId id="657" r:id="rId25"/>
    <p:sldId id="658" r:id="rId26"/>
    <p:sldId id="659" r:id="rId27"/>
    <p:sldId id="660" r:id="rId28"/>
    <p:sldId id="661" r:id="rId29"/>
    <p:sldId id="662" r:id="rId30"/>
    <p:sldId id="664" r:id="rId31"/>
    <p:sldId id="665" r:id="rId32"/>
    <p:sldId id="666" r:id="rId33"/>
    <p:sldId id="667" r:id="rId34"/>
    <p:sldId id="668" r:id="rId35"/>
    <p:sldId id="669" r:id="rId36"/>
    <p:sldId id="671" r:id="rId37"/>
    <p:sldId id="580" r:id="rId38"/>
    <p:sldId id="672" r:id="rId39"/>
    <p:sldId id="673" r:id="rId40"/>
    <p:sldId id="674" r:id="rId41"/>
    <p:sldId id="677" r:id="rId42"/>
    <p:sldId id="678" r:id="rId43"/>
    <p:sldId id="679" r:id="rId44"/>
    <p:sldId id="581" r:id="rId45"/>
    <p:sldId id="681" r:id="rId46"/>
    <p:sldId id="683" r:id="rId47"/>
    <p:sldId id="685" r:id="rId48"/>
    <p:sldId id="686" r:id="rId49"/>
    <p:sldId id="688" r:id="rId50"/>
    <p:sldId id="689" r:id="rId51"/>
    <p:sldId id="582" r:id="rId52"/>
    <p:sldId id="690" r:id="rId53"/>
    <p:sldId id="583" r:id="rId54"/>
    <p:sldId id="691" r:id="rId55"/>
    <p:sldId id="692" r:id="rId56"/>
    <p:sldId id="693" r:id="rId57"/>
    <p:sldId id="694" r:id="rId58"/>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75" d="100"/>
          <a:sy n="75" d="100"/>
        </p:scale>
        <p:origin x="-1622" y="-168"/>
      </p:cViewPr>
      <p:guideLst>
        <p:guide orient="horz" pos="2160"/>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2021/6/29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slide" Target="../slides/slide32.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46.xml"/><Relationship Id="rId5" Type="http://schemas.openxmlformats.org/officeDocument/2006/relationships/slide" Target="../slides/slide39.xml"/><Relationship Id="rId10" Type="http://schemas.openxmlformats.org/officeDocument/2006/relationships/slide" Target="../slides/slide2.xml"/><Relationship Id="rId4" Type="http://schemas.openxmlformats.org/officeDocument/2006/relationships/image" Target="../media/image8.png"/><Relationship Id="rId9" Type="http://schemas.openxmlformats.org/officeDocument/2006/relationships/slide" Target="../slides/slide48.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slide" Target="../slides/slide46.xml"/><Relationship Id="rId3" Type="http://schemas.openxmlformats.org/officeDocument/2006/relationships/slide" Target="../slides/slide32.xml"/><Relationship Id="rId7" Type="http://schemas.openxmlformats.org/officeDocument/2006/relationships/slide" Target="../slides/slide42.xm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39.xml"/><Relationship Id="rId11" Type="http://schemas.openxmlformats.org/officeDocument/2006/relationships/slide" Target="../slides/slide48.xml"/><Relationship Id="rId5" Type="http://schemas.openxmlformats.org/officeDocument/2006/relationships/image" Target="../media/image8.png"/><Relationship Id="rId10" Type="http://schemas.openxmlformats.org/officeDocument/2006/relationships/slide" Target="../slides/slide4.xml"/><Relationship Id="rId4" Type="http://schemas.openxmlformats.org/officeDocument/2006/relationships/slide" Target="../slides/slide10.xml"/><Relationship Id="rId9"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slide" Target="../slides/slide46.xml"/><Relationship Id="rId3" Type="http://schemas.openxmlformats.org/officeDocument/2006/relationships/slide" Target="../slides/slide32.xml"/><Relationship Id="rId7" Type="http://schemas.openxmlformats.org/officeDocument/2006/relationships/slide" Target="../slides/slide42.xm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39.xml"/><Relationship Id="rId11" Type="http://schemas.openxmlformats.org/officeDocument/2006/relationships/slide" Target="../slides/slide48.xml"/><Relationship Id="rId5" Type="http://schemas.openxmlformats.org/officeDocument/2006/relationships/image" Target="../media/image8.png"/><Relationship Id="rId10" Type="http://schemas.openxmlformats.org/officeDocument/2006/relationships/slide" Target="../slides/slide4.xml"/><Relationship Id="rId4" Type="http://schemas.openxmlformats.org/officeDocument/2006/relationships/slide" Target="../slides/slide10.xml"/><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slide" Target="../slides/slide46.xml"/><Relationship Id="rId3" Type="http://schemas.openxmlformats.org/officeDocument/2006/relationships/slide" Target="../slides/slide32.xml"/><Relationship Id="rId7" Type="http://schemas.openxmlformats.org/officeDocument/2006/relationships/slide" Target="../slides/slide42.xml"/><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39.xml"/><Relationship Id="rId11" Type="http://schemas.openxmlformats.org/officeDocument/2006/relationships/slide" Target="../slides/slide48.xml"/><Relationship Id="rId5" Type="http://schemas.openxmlformats.org/officeDocument/2006/relationships/image" Target="../media/image8.png"/><Relationship Id="rId10" Type="http://schemas.openxmlformats.org/officeDocument/2006/relationships/slide" Target="../slides/slide4.xml"/><Relationship Id="rId4" Type="http://schemas.openxmlformats.org/officeDocument/2006/relationships/slide" Target="../slides/slide10.xml"/><Relationship Id="rId9"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slide" Target="../slides/slide46.xml"/><Relationship Id="rId3" Type="http://schemas.openxmlformats.org/officeDocument/2006/relationships/slide" Target="../slides/slide32.xml"/><Relationship Id="rId7" Type="http://schemas.openxmlformats.org/officeDocument/2006/relationships/slide" Target="../slides/slide42.xml"/><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slide" Target="../slides/slide39.xml"/><Relationship Id="rId11" Type="http://schemas.openxmlformats.org/officeDocument/2006/relationships/slide" Target="../slides/slide48.xml"/><Relationship Id="rId5" Type="http://schemas.openxmlformats.org/officeDocument/2006/relationships/image" Target="../media/image8.png"/><Relationship Id="rId10" Type="http://schemas.openxmlformats.org/officeDocument/2006/relationships/slide" Target="../slides/slide4.xml"/><Relationship Id="rId4" Type="http://schemas.openxmlformats.org/officeDocument/2006/relationships/slide" Target="../slides/slide10.xml"/><Relationship Id="rId9"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8" Type="http://schemas.openxmlformats.org/officeDocument/2006/relationships/slide" Target="../slides/slide46.xml"/><Relationship Id="rId3" Type="http://schemas.openxmlformats.org/officeDocument/2006/relationships/slide" Target="../slides/slide32.xml"/><Relationship Id="rId7" Type="http://schemas.openxmlformats.org/officeDocument/2006/relationships/slide" Target="../slides/slide42.xml"/><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slide" Target="../slides/slide39.xml"/><Relationship Id="rId11" Type="http://schemas.openxmlformats.org/officeDocument/2006/relationships/slide" Target="../slides/slide48.xml"/><Relationship Id="rId5" Type="http://schemas.openxmlformats.org/officeDocument/2006/relationships/image" Target="../media/image8.png"/><Relationship Id="rId10" Type="http://schemas.openxmlformats.org/officeDocument/2006/relationships/slide" Target="../slides/slide4.xml"/><Relationship Id="rId4" Type="http://schemas.openxmlformats.org/officeDocument/2006/relationships/slide" Target="../slides/slide10.xml"/><Relationship Id="rId9"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3" y="3338513"/>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迴歸</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3-2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smtClean="0">
                  <a:solidFill>
                    <a:schemeClr val="bg1"/>
                  </a:solidFill>
                  <a:latin typeface="微軟正黑體" pitchFamily="34" charset="-120"/>
                  <a:ea typeface="微軟正黑體" pitchFamily="34" charset="-120"/>
                </a:rPr>
                <a:t>CH03</a:t>
              </a:r>
              <a:r>
                <a:rPr lang="zh-TW" altLang="en-US" sz="1600" b="1" dirty="0" smtClean="0">
                  <a:solidFill>
                    <a:schemeClr val="bg1"/>
                  </a:solidFill>
                  <a:latin typeface="微軟正黑體" pitchFamily="34" charset="-120"/>
                  <a:ea typeface="微軟正黑體" pitchFamily="34" charset="-120"/>
                </a:rPr>
                <a:t>　機器學習是什麼－分類篇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89232" y="3864769"/>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決策樹</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3-3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89232" y="4382294"/>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支持向量機</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3-4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3" y="2827338"/>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機器學習簡介</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3-1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9" name="Group 40"/>
          <p:cNvGrpSpPr>
            <a:grpSpLocks/>
          </p:cNvGrpSpPr>
          <p:nvPr userDrawn="1"/>
        </p:nvGrpSpPr>
        <p:grpSpPr bwMode="auto">
          <a:xfrm>
            <a:off x="289232" y="4887382"/>
            <a:ext cx="3887788" cy="360363"/>
            <a:chOff x="159" y="2275"/>
            <a:chExt cx="2449" cy="227"/>
          </a:xfrm>
        </p:grpSpPr>
        <p:sp>
          <p:nvSpPr>
            <p:cNvPr id="20" name="Rectangle 17">
              <a:hlinkClick r:id="rId9"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單純貝氏分類器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rId9"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3-5</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23" name="Group 38"/>
          <p:cNvGrpSpPr>
            <a:grpSpLocks/>
          </p:cNvGrpSpPr>
          <p:nvPr userDrawn="1"/>
        </p:nvGrpSpPr>
        <p:grpSpPr bwMode="auto">
          <a:xfrm>
            <a:off x="289229" y="2355851"/>
            <a:ext cx="3887791" cy="360363"/>
            <a:chOff x="159" y="1596"/>
            <a:chExt cx="2449" cy="227"/>
          </a:xfrm>
        </p:grpSpPr>
        <p:sp>
          <p:nvSpPr>
            <p:cNvPr id="24"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前言</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5"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extLst>
      <p:ext uri="{BB962C8B-B14F-4D97-AF65-F5344CB8AC3E}">
        <p14:creationId xmlns:p14="http://schemas.microsoft.com/office/powerpoint/2010/main" val="4255523672"/>
      </p:ext>
    </p:extLst>
  </p:cSld>
  <p:clrMapOvr>
    <a:masterClrMapping/>
  </p:clrMapOvr>
  <p:transition advClick="0">
    <p:split dir="in"/>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10701163"/>
      </p:ext>
    </p:extLst>
  </p:cSld>
  <p:clrMapOvr>
    <a:masterClrMapping/>
  </p:clrMapOvr>
  <p:transition advClick="0">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extLst>
      <p:ext uri="{BB962C8B-B14F-4D97-AF65-F5344CB8AC3E}">
        <p14:creationId xmlns:p14="http://schemas.microsoft.com/office/powerpoint/2010/main" val="4174193045"/>
      </p:ext>
    </p:extLst>
  </p:cSld>
  <p:clrMapOvr>
    <a:masterClrMapping/>
  </p:clrMapOvr>
  <p:transition advClick="0">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815824880"/>
      </p:ext>
    </p:extLst>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519260493"/>
      </p:ext>
    </p:extLst>
  </p:cSld>
  <p:clrMapOvr>
    <a:masterClrMapping/>
  </p:clrMapOvr>
  <p:transition advClick="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3430939273"/>
      </p:ext>
    </p:extLst>
  </p:cSld>
  <p:clrMapOvr>
    <a:masterClrMapping/>
  </p:clrMapOvr>
  <p:transition advClick="0">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746757"/>
      </p:ext>
    </p:extLst>
  </p:cSld>
  <p:clrMapOvr>
    <a:masterClrMapping/>
  </p:clrMapOvr>
  <p:transition advClick="0">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419500797"/>
      </p:ext>
    </p:extLst>
  </p:cSld>
  <p:clrMapOvr>
    <a:masterClrMapping/>
  </p:clrMapOvr>
  <p:transition advClick="0">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extLst>
      <p:ext uri="{BB962C8B-B14F-4D97-AF65-F5344CB8AC3E}">
        <p14:creationId xmlns:p14="http://schemas.microsoft.com/office/powerpoint/2010/main" val="3924432854"/>
      </p:ext>
    </p:extLst>
  </p:cSld>
  <p:clrMapOvr>
    <a:masterClrMapping/>
  </p:clrMapOvr>
  <p:transition advClick="0">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3062544550"/>
      </p:ext>
    </p:extLst>
  </p:cSld>
  <p:clrMapOvr>
    <a:masterClrMapping/>
  </p:clrMapOvr>
  <p:transition advClick="0">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827540855"/>
      </p:ext>
    </p:extLst>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46.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 Target="../slides/slide2.xml"/><Relationship Id="rId5" Type="http://schemas.openxmlformats.org/officeDocument/2006/relationships/slideLayout" Target="../slideLayouts/slideLayout5.xml"/><Relationship Id="rId15" Type="http://schemas.openxmlformats.org/officeDocument/2006/relationships/slide" Target="../slides/slide39.xml"/><Relationship Id="rId23" Type="http://schemas.openxmlformats.org/officeDocument/2006/relationships/slide" Target="../slides/slide48.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32.xml"/><Relationship Id="rId22" Type="http://schemas.openxmlformats.org/officeDocument/2006/relationships/slide" Target="../slides/slide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xml"/><Relationship Id="rId21" Type="http://schemas.openxmlformats.org/officeDocument/2006/relationships/slide" Target="../slides/slide46.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image" Target="../media/image4.png"/><Relationship Id="rId20" Type="http://schemas.openxmlformats.org/officeDocument/2006/relationships/slide" Target="../slides/slide39.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 Target="../slides/slide2.xml"/><Relationship Id="rId5" Type="http://schemas.openxmlformats.org/officeDocument/2006/relationships/slideLayout" Target="../slideLayouts/slideLayout16.xml"/><Relationship Id="rId15" Type="http://schemas.openxmlformats.org/officeDocument/2006/relationships/image" Target="../media/image3.png"/><Relationship Id="rId23" Type="http://schemas.openxmlformats.org/officeDocument/2006/relationships/slide" Target="../slides/slide48.xml"/><Relationship Id="rId10" Type="http://schemas.openxmlformats.org/officeDocument/2006/relationships/slideLayout" Target="../slideLayouts/slideLayout21.xml"/><Relationship Id="rId19" Type="http://schemas.openxmlformats.org/officeDocument/2006/relationships/slide" Target="../slides/slide3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 Id="rId22" Type="http://schemas.openxmlformats.org/officeDocument/2006/relationships/slide" Target="../slides/slide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25.xml"/><Relationship Id="rId21" Type="http://schemas.openxmlformats.org/officeDocument/2006/relationships/slide" Target="../slides/slide46.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4.xml"/><Relationship Id="rId16" Type="http://schemas.openxmlformats.org/officeDocument/2006/relationships/image" Target="../media/image4.png"/><Relationship Id="rId20" Type="http://schemas.openxmlformats.org/officeDocument/2006/relationships/slide" Target="../slides/slide39.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 Target="../slides/slide2.xml"/><Relationship Id="rId5" Type="http://schemas.openxmlformats.org/officeDocument/2006/relationships/slideLayout" Target="../slideLayouts/slideLayout27.xml"/><Relationship Id="rId15" Type="http://schemas.openxmlformats.org/officeDocument/2006/relationships/image" Target="../media/image3.png"/><Relationship Id="rId23" Type="http://schemas.openxmlformats.org/officeDocument/2006/relationships/slide" Target="../slides/slide48.xml"/><Relationship Id="rId10" Type="http://schemas.openxmlformats.org/officeDocument/2006/relationships/slideLayout" Target="../slideLayouts/slideLayout32.xml"/><Relationship Id="rId19" Type="http://schemas.openxmlformats.org/officeDocument/2006/relationships/slide" Target="../slides/slide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 Id="rId22" Type="http://schemas.openxmlformats.org/officeDocument/2006/relationships/slide" Target="../slides/slide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6.xml"/><Relationship Id="rId21" Type="http://schemas.openxmlformats.org/officeDocument/2006/relationships/slide" Target="../slides/slide4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5.png"/><Relationship Id="rId2" Type="http://schemas.openxmlformats.org/officeDocument/2006/relationships/slideLayout" Target="../slideLayouts/slideLayout35.xml"/><Relationship Id="rId16" Type="http://schemas.openxmlformats.org/officeDocument/2006/relationships/image" Target="../media/image4.png"/><Relationship Id="rId20" Type="http://schemas.openxmlformats.org/officeDocument/2006/relationships/slide" Target="../slides/slide3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 Target="../slides/slide2.xml"/><Relationship Id="rId5" Type="http://schemas.openxmlformats.org/officeDocument/2006/relationships/slideLayout" Target="../slideLayouts/slideLayout38.xml"/><Relationship Id="rId15" Type="http://schemas.openxmlformats.org/officeDocument/2006/relationships/image" Target="../media/image3.png"/><Relationship Id="rId23" Type="http://schemas.openxmlformats.org/officeDocument/2006/relationships/slide" Target="../slides/slide48.xml"/><Relationship Id="rId10" Type="http://schemas.openxmlformats.org/officeDocument/2006/relationships/slideLayout" Target="../slideLayouts/slideLayout43.xml"/><Relationship Id="rId19" Type="http://schemas.openxmlformats.org/officeDocument/2006/relationships/slide" Target="../slides/slide3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 Id="rId22" Type="http://schemas.openxmlformats.org/officeDocument/2006/relationships/slide" Target="../slides/slid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47.xml"/><Relationship Id="rId21" Type="http://schemas.openxmlformats.org/officeDocument/2006/relationships/slide" Target="../slides/slide46.xml"/><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5.png"/><Relationship Id="rId2" Type="http://schemas.openxmlformats.org/officeDocument/2006/relationships/slideLayout" Target="../slideLayouts/slideLayout46.xml"/><Relationship Id="rId16" Type="http://schemas.openxmlformats.org/officeDocument/2006/relationships/image" Target="../media/image4.png"/><Relationship Id="rId20" Type="http://schemas.openxmlformats.org/officeDocument/2006/relationships/slide" Target="../slides/slide39.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 Target="../slides/slide2.xml"/><Relationship Id="rId5" Type="http://schemas.openxmlformats.org/officeDocument/2006/relationships/slideLayout" Target="../slideLayouts/slideLayout49.xml"/><Relationship Id="rId15" Type="http://schemas.openxmlformats.org/officeDocument/2006/relationships/image" Target="../media/image3.png"/><Relationship Id="rId23" Type="http://schemas.openxmlformats.org/officeDocument/2006/relationships/slide" Target="../slides/slide48.xml"/><Relationship Id="rId10" Type="http://schemas.openxmlformats.org/officeDocument/2006/relationships/slideLayout" Target="../slideLayouts/slideLayout54.xml"/><Relationship Id="rId19" Type="http://schemas.openxmlformats.org/officeDocument/2006/relationships/slide" Target="../slides/slide32.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 Id="rId22" Type="http://schemas.openxmlformats.org/officeDocument/2006/relationships/slide" Target="../slides/slide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58.xml"/><Relationship Id="rId21" Type="http://schemas.openxmlformats.org/officeDocument/2006/relationships/slide" Target="../slides/slide46.xml"/><Relationship Id="rId7" Type="http://schemas.openxmlformats.org/officeDocument/2006/relationships/slideLayout" Target="../slideLayouts/slideLayout62.xml"/><Relationship Id="rId12" Type="http://schemas.openxmlformats.org/officeDocument/2006/relationships/theme" Target="../theme/theme6.xml"/><Relationship Id="rId17" Type="http://schemas.openxmlformats.org/officeDocument/2006/relationships/image" Target="../media/image5.png"/><Relationship Id="rId2" Type="http://schemas.openxmlformats.org/officeDocument/2006/relationships/slideLayout" Target="../slideLayouts/slideLayout57.xml"/><Relationship Id="rId16" Type="http://schemas.openxmlformats.org/officeDocument/2006/relationships/image" Target="../media/image4.png"/><Relationship Id="rId20" Type="http://schemas.openxmlformats.org/officeDocument/2006/relationships/slide" Target="../slides/slide39.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 Target="../slides/slide2.xml"/><Relationship Id="rId5" Type="http://schemas.openxmlformats.org/officeDocument/2006/relationships/slideLayout" Target="../slideLayouts/slideLayout60.xml"/><Relationship Id="rId15" Type="http://schemas.openxmlformats.org/officeDocument/2006/relationships/image" Target="../media/image3.png"/><Relationship Id="rId23" Type="http://schemas.openxmlformats.org/officeDocument/2006/relationships/slide" Target="../slides/slide48.xml"/><Relationship Id="rId10" Type="http://schemas.openxmlformats.org/officeDocument/2006/relationships/slideLayout" Target="../slideLayouts/slideLayout65.xml"/><Relationship Id="rId19" Type="http://schemas.openxmlformats.org/officeDocument/2006/relationships/slide" Target="../slides/slide32.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 Id="rId22" Type="http://schemas.openxmlformats.org/officeDocument/2006/relationships/slide" Target="../slides/slid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sp>
        <p:nvSpPr>
          <p:cNvPr id="1030" name="Rectangle 6">
            <a:hlinkClick r:id="rId14" action="ppaction://hlinksldjump"/>
          </p:cNvPr>
          <p:cNvSpPr>
            <a:spLocks noChangeArrowheads="1"/>
          </p:cNvSpPr>
          <p:nvPr/>
        </p:nvSpPr>
        <p:spPr bwMode="auto">
          <a:xfrm>
            <a:off x="8543544" y="1790698"/>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43544" y="2209798"/>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3-3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43365" y="2632076"/>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43544" y="1396999"/>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smtClean="0">
                <a:solidFill>
                  <a:schemeClr val="bg1"/>
                </a:solidFill>
                <a:latin typeface="Arial" charset="0"/>
                <a:ea typeface="新細明體" charset="-120"/>
              </a:rPr>
              <a:t>3-1</a:t>
            </a:r>
            <a:endParaRPr lang="en-US" altLang="zh-TW" b="1" dirty="0">
              <a:solidFill>
                <a:schemeClr val="bg1"/>
              </a:solidFill>
              <a:latin typeface="Arial" charset="0"/>
              <a:ea typeface="新細明體" charset="-120"/>
            </a:endParaRPr>
          </a:p>
        </p:txBody>
      </p:sp>
      <p:sp>
        <p:nvSpPr>
          <p:cNvPr id="20" name="Rectangle 14">
            <a:hlinkClick r:id="rId23" action="ppaction://hlinksldjump"/>
          </p:cNvPr>
          <p:cNvSpPr>
            <a:spLocks noChangeArrowheads="1"/>
          </p:cNvSpPr>
          <p:nvPr userDrawn="1"/>
        </p:nvSpPr>
        <p:spPr bwMode="auto">
          <a:xfrm>
            <a:off x="8543365" y="303807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3-5</a:t>
            </a:r>
            <a:endParaRPr lang="en-US" altLang="zh-TW" b="1" dirty="0">
              <a:solidFill>
                <a:srgbClr val="777777"/>
              </a:solidFill>
              <a:latin typeface="Arial" charset="0"/>
              <a:ea typeface="新細明體" charset="-120"/>
            </a:endParaRPr>
          </a:p>
        </p:txBody>
      </p:sp>
      <p:sp>
        <p:nvSpPr>
          <p:cNvPr id="21" name="Rectangle 5">
            <a:hlinkClick r:id="rId24" action="ppaction://hlinksldjump"/>
          </p:cNvPr>
          <p:cNvSpPr>
            <a:spLocks noChangeArrowheads="1"/>
          </p:cNvSpPr>
          <p:nvPr userDrawn="1"/>
        </p:nvSpPr>
        <p:spPr bwMode="auto">
          <a:xfrm>
            <a:off x="8543365" y="1003299"/>
            <a:ext cx="609600" cy="287337"/>
          </a:xfrm>
          <a:prstGeom prst="rect">
            <a:avLst/>
          </a:prstGeom>
          <a:solidFill>
            <a:schemeClr val="folHlink"/>
          </a:solidFill>
          <a:ln w="9525" algn="ctr">
            <a:noFill/>
            <a:miter lim="800000"/>
            <a:headEnd/>
            <a:tailEnd/>
          </a:ln>
        </p:spPr>
        <p:txBody>
          <a:bodyPr wrap="none" anchor="ctr"/>
          <a:lstStyle/>
          <a:p>
            <a:pPr lvl="0" algn="ctr"/>
            <a:r>
              <a:rPr lang="zh-TW" altLang="en-US" b="1" dirty="0" smtClean="0">
                <a:solidFill>
                  <a:srgbClr val="777777"/>
                </a:solidFill>
              </a:rPr>
              <a:t>前言</a:t>
            </a:r>
            <a:endParaRPr lang="en-US" altLang="zh-TW" b="1" dirty="0">
              <a:solidFill>
                <a:srgbClr val="777777"/>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3544" y="1790698"/>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smtClean="0">
                <a:solidFill>
                  <a:schemeClr val="bg1"/>
                </a:solidFill>
              </a:rPr>
              <a:t>3-2</a:t>
            </a:r>
            <a:endParaRPr lang="en-US" altLang="zh-TW" b="1" dirty="0">
              <a:solidFill>
                <a:schemeClr val="bg1"/>
              </a:solidFill>
            </a:endParaRPr>
          </a:p>
        </p:txBody>
      </p:sp>
      <p:sp>
        <p:nvSpPr>
          <p:cNvPr id="22" name="Rectangle 13">
            <a:hlinkClick r:id="rId20" action="ppaction://hlinksldjump"/>
          </p:cNvPr>
          <p:cNvSpPr>
            <a:spLocks noChangeArrowheads="1"/>
          </p:cNvSpPr>
          <p:nvPr userDrawn="1"/>
        </p:nvSpPr>
        <p:spPr bwMode="auto">
          <a:xfrm>
            <a:off x="8543544" y="2209798"/>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3-3</a:t>
            </a:r>
            <a:endParaRPr lang="en-US" altLang="zh-TW" b="1" dirty="0">
              <a:solidFill>
                <a:srgbClr val="777777"/>
              </a:solidFill>
              <a:latin typeface="Arial" charset="0"/>
              <a:ea typeface="新細明體" charset="-120"/>
            </a:endParaRPr>
          </a:p>
        </p:txBody>
      </p:sp>
      <p:sp>
        <p:nvSpPr>
          <p:cNvPr id="23" name="Rectangle 14">
            <a:hlinkClick r:id="rId21" action="ppaction://hlinksldjump"/>
          </p:cNvPr>
          <p:cNvSpPr>
            <a:spLocks noChangeArrowheads="1"/>
          </p:cNvSpPr>
          <p:nvPr userDrawn="1"/>
        </p:nvSpPr>
        <p:spPr bwMode="auto">
          <a:xfrm>
            <a:off x="8543365" y="2632076"/>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3-4</a:t>
            </a:r>
            <a:endParaRPr lang="en-US" altLang="zh-TW" b="1" dirty="0">
              <a:solidFill>
                <a:srgbClr val="777777"/>
              </a:solidFill>
              <a:latin typeface="Arial" charset="0"/>
              <a:ea typeface="新細明體" charset="-120"/>
            </a:endParaRPr>
          </a:p>
        </p:txBody>
      </p:sp>
      <p:sp>
        <p:nvSpPr>
          <p:cNvPr id="24" name="Rectangle 5">
            <a:hlinkClick r:id="rId22" action="ppaction://hlinksldjump"/>
          </p:cNvPr>
          <p:cNvSpPr>
            <a:spLocks noChangeArrowheads="1"/>
          </p:cNvSpPr>
          <p:nvPr userDrawn="1"/>
        </p:nvSpPr>
        <p:spPr bwMode="auto">
          <a:xfrm>
            <a:off x="8543544" y="1396999"/>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smtClean="0">
                <a:solidFill>
                  <a:srgbClr val="777777"/>
                </a:solidFill>
              </a:rPr>
              <a:t>3-1</a:t>
            </a:r>
            <a:endParaRPr lang="en-US" altLang="zh-TW" b="1" dirty="0">
              <a:solidFill>
                <a:srgbClr val="777777"/>
              </a:solidFill>
            </a:endParaRPr>
          </a:p>
        </p:txBody>
      </p:sp>
      <p:sp>
        <p:nvSpPr>
          <p:cNvPr id="25" name="Rectangle 14">
            <a:hlinkClick r:id="rId23" action="ppaction://hlinksldjump"/>
          </p:cNvPr>
          <p:cNvSpPr>
            <a:spLocks noChangeArrowheads="1"/>
          </p:cNvSpPr>
          <p:nvPr userDrawn="1"/>
        </p:nvSpPr>
        <p:spPr bwMode="auto">
          <a:xfrm>
            <a:off x="8543365" y="303807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3-5</a:t>
            </a:r>
            <a:endParaRPr lang="en-US" altLang="zh-TW" b="1" dirty="0">
              <a:solidFill>
                <a:srgbClr val="777777"/>
              </a:solidFill>
              <a:latin typeface="Arial" charset="0"/>
              <a:ea typeface="新細明體" charset="-120"/>
            </a:endParaRPr>
          </a:p>
        </p:txBody>
      </p:sp>
      <p:sp>
        <p:nvSpPr>
          <p:cNvPr id="27" name="Rectangle 5">
            <a:hlinkClick r:id="rId24" action="ppaction://hlinksldjump"/>
          </p:cNvPr>
          <p:cNvSpPr>
            <a:spLocks noChangeArrowheads="1"/>
          </p:cNvSpPr>
          <p:nvPr userDrawn="1"/>
        </p:nvSpPr>
        <p:spPr bwMode="auto">
          <a:xfrm>
            <a:off x="8543365" y="1003299"/>
            <a:ext cx="609600" cy="287337"/>
          </a:xfrm>
          <a:prstGeom prst="rect">
            <a:avLst/>
          </a:prstGeom>
          <a:solidFill>
            <a:schemeClr val="folHlink"/>
          </a:solidFill>
          <a:ln w="9525" algn="ctr">
            <a:noFill/>
            <a:miter lim="800000"/>
            <a:headEnd/>
            <a:tailEnd/>
          </a:ln>
        </p:spPr>
        <p:txBody>
          <a:bodyPr wrap="none" anchor="ctr"/>
          <a:lstStyle/>
          <a:p>
            <a:pPr lvl="0" algn="ctr"/>
            <a:r>
              <a:rPr lang="zh-TW" altLang="en-US" b="1" dirty="0" smtClean="0">
                <a:solidFill>
                  <a:srgbClr val="777777"/>
                </a:solidFill>
              </a:rPr>
              <a:t>前言</a:t>
            </a:r>
            <a:endParaRPr lang="en-US" altLang="zh-TW" b="1" dirty="0">
              <a:solidFill>
                <a:srgbClr val="777777"/>
              </a:solidFill>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3544" y="1790698"/>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3-2</a:t>
            </a:r>
            <a:endParaRPr lang="en-US" altLang="zh-TW" b="1" dirty="0">
              <a:solidFill>
                <a:srgbClr val="777777"/>
              </a:solidFill>
              <a:latin typeface="Arial" charset="0"/>
              <a:ea typeface="新細明體" charset="-120"/>
            </a:endParaRPr>
          </a:p>
        </p:txBody>
      </p:sp>
      <p:sp>
        <p:nvSpPr>
          <p:cNvPr id="22" name="Rectangle 13">
            <a:hlinkClick r:id="rId20" action="ppaction://hlinksldjump"/>
          </p:cNvPr>
          <p:cNvSpPr>
            <a:spLocks noChangeArrowheads="1"/>
          </p:cNvSpPr>
          <p:nvPr userDrawn="1"/>
        </p:nvSpPr>
        <p:spPr bwMode="auto">
          <a:xfrm>
            <a:off x="8543544" y="2209798"/>
            <a:ext cx="609600" cy="287337"/>
          </a:xfrm>
          <a:prstGeom prst="rect">
            <a:avLst/>
          </a:prstGeom>
          <a:solidFill>
            <a:srgbClr val="003366"/>
          </a:solidFill>
          <a:ln w="9525" algn="ctr">
            <a:noFill/>
            <a:miter lim="800000"/>
            <a:headEnd/>
            <a:tailEnd/>
          </a:ln>
        </p:spPr>
        <p:txBody>
          <a:bodyPr wrap="none" anchor="ctr"/>
          <a:lstStyle/>
          <a:p>
            <a:pPr lvl="0" algn="ctr"/>
            <a:r>
              <a:rPr lang="en-US" altLang="zh-TW" b="1" dirty="0" smtClean="0">
                <a:solidFill>
                  <a:schemeClr val="bg1"/>
                </a:solidFill>
              </a:rPr>
              <a:t>3-3</a:t>
            </a:r>
            <a:endParaRPr lang="en-US" altLang="zh-TW" b="1" dirty="0">
              <a:solidFill>
                <a:schemeClr val="bg1"/>
              </a:solidFill>
            </a:endParaRPr>
          </a:p>
        </p:txBody>
      </p:sp>
      <p:sp>
        <p:nvSpPr>
          <p:cNvPr id="23" name="Rectangle 14">
            <a:hlinkClick r:id="rId21" action="ppaction://hlinksldjump"/>
          </p:cNvPr>
          <p:cNvSpPr>
            <a:spLocks noChangeArrowheads="1"/>
          </p:cNvSpPr>
          <p:nvPr userDrawn="1"/>
        </p:nvSpPr>
        <p:spPr bwMode="auto">
          <a:xfrm>
            <a:off x="8543365" y="2632076"/>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3-4</a:t>
            </a:r>
            <a:endParaRPr lang="en-US" altLang="zh-TW" b="1" dirty="0">
              <a:solidFill>
                <a:srgbClr val="777777"/>
              </a:solidFill>
              <a:latin typeface="Arial" charset="0"/>
              <a:ea typeface="新細明體" charset="-120"/>
            </a:endParaRPr>
          </a:p>
        </p:txBody>
      </p:sp>
      <p:sp>
        <p:nvSpPr>
          <p:cNvPr id="24" name="Rectangle 5">
            <a:hlinkClick r:id="rId22" action="ppaction://hlinksldjump"/>
          </p:cNvPr>
          <p:cNvSpPr>
            <a:spLocks noChangeArrowheads="1"/>
          </p:cNvSpPr>
          <p:nvPr userDrawn="1"/>
        </p:nvSpPr>
        <p:spPr bwMode="auto">
          <a:xfrm>
            <a:off x="8543544" y="1396999"/>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smtClean="0">
                <a:solidFill>
                  <a:srgbClr val="777777"/>
                </a:solidFill>
              </a:rPr>
              <a:t>3-1</a:t>
            </a:r>
            <a:endParaRPr lang="en-US" altLang="zh-TW" b="1" dirty="0">
              <a:solidFill>
                <a:srgbClr val="777777"/>
              </a:solidFill>
            </a:endParaRPr>
          </a:p>
        </p:txBody>
      </p:sp>
      <p:sp>
        <p:nvSpPr>
          <p:cNvPr id="25" name="Rectangle 14">
            <a:hlinkClick r:id="rId23" action="ppaction://hlinksldjump"/>
          </p:cNvPr>
          <p:cNvSpPr>
            <a:spLocks noChangeArrowheads="1"/>
          </p:cNvSpPr>
          <p:nvPr userDrawn="1"/>
        </p:nvSpPr>
        <p:spPr bwMode="auto">
          <a:xfrm>
            <a:off x="8543365" y="303807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3-5</a:t>
            </a:r>
            <a:endParaRPr lang="en-US" altLang="zh-TW" b="1" dirty="0">
              <a:solidFill>
                <a:srgbClr val="777777"/>
              </a:solidFill>
              <a:latin typeface="Arial" charset="0"/>
              <a:ea typeface="新細明體" charset="-120"/>
            </a:endParaRPr>
          </a:p>
        </p:txBody>
      </p:sp>
      <p:sp>
        <p:nvSpPr>
          <p:cNvPr id="27" name="Rectangle 5">
            <a:hlinkClick r:id="rId24" action="ppaction://hlinksldjump"/>
          </p:cNvPr>
          <p:cNvSpPr>
            <a:spLocks noChangeArrowheads="1"/>
          </p:cNvSpPr>
          <p:nvPr userDrawn="1"/>
        </p:nvSpPr>
        <p:spPr bwMode="auto">
          <a:xfrm>
            <a:off x="8552330" y="1003299"/>
            <a:ext cx="609600" cy="287337"/>
          </a:xfrm>
          <a:prstGeom prst="rect">
            <a:avLst/>
          </a:prstGeom>
          <a:solidFill>
            <a:schemeClr val="folHlink"/>
          </a:solidFill>
          <a:ln w="9525" algn="ctr">
            <a:noFill/>
            <a:miter lim="800000"/>
            <a:headEnd/>
            <a:tailEnd/>
          </a:ln>
        </p:spPr>
        <p:txBody>
          <a:bodyPr wrap="none" anchor="ctr"/>
          <a:lstStyle/>
          <a:p>
            <a:pPr lvl="0" algn="ctr"/>
            <a:r>
              <a:rPr lang="zh-TW" altLang="en-US" b="1" dirty="0" smtClean="0">
                <a:solidFill>
                  <a:srgbClr val="777777"/>
                </a:solidFill>
              </a:rPr>
              <a:t>前言</a:t>
            </a:r>
            <a:endParaRPr lang="en-US" altLang="zh-TW" b="1" dirty="0">
              <a:solidFill>
                <a:srgbClr val="777777"/>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3544" y="1790698"/>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3-2</a:t>
            </a:r>
            <a:endParaRPr lang="en-US" altLang="zh-TW" b="1" dirty="0">
              <a:solidFill>
                <a:srgbClr val="777777"/>
              </a:solidFill>
              <a:latin typeface="Arial" charset="0"/>
              <a:ea typeface="新細明體" charset="-120"/>
            </a:endParaRPr>
          </a:p>
        </p:txBody>
      </p:sp>
      <p:sp>
        <p:nvSpPr>
          <p:cNvPr id="22" name="Rectangle 13">
            <a:hlinkClick r:id="rId20" action="ppaction://hlinksldjump"/>
          </p:cNvPr>
          <p:cNvSpPr>
            <a:spLocks noChangeArrowheads="1"/>
          </p:cNvSpPr>
          <p:nvPr userDrawn="1"/>
        </p:nvSpPr>
        <p:spPr bwMode="auto">
          <a:xfrm>
            <a:off x="8543544" y="2209798"/>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3-3</a:t>
            </a:r>
            <a:endParaRPr lang="en-US" altLang="zh-TW" b="1" dirty="0">
              <a:solidFill>
                <a:srgbClr val="777777"/>
              </a:solidFill>
              <a:latin typeface="Arial" charset="0"/>
              <a:ea typeface="新細明體" charset="-120"/>
            </a:endParaRPr>
          </a:p>
        </p:txBody>
      </p:sp>
      <p:sp>
        <p:nvSpPr>
          <p:cNvPr id="23" name="Rectangle 14">
            <a:hlinkClick r:id="rId21" action="ppaction://hlinksldjump"/>
          </p:cNvPr>
          <p:cNvSpPr>
            <a:spLocks noChangeArrowheads="1"/>
          </p:cNvSpPr>
          <p:nvPr userDrawn="1"/>
        </p:nvSpPr>
        <p:spPr bwMode="auto">
          <a:xfrm>
            <a:off x="8543365" y="2632076"/>
            <a:ext cx="609600" cy="287338"/>
          </a:xfrm>
          <a:prstGeom prst="rect">
            <a:avLst/>
          </a:prstGeom>
          <a:solidFill>
            <a:srgbClr val="003366"/>
          </a:solidFill>
          <a:ln w="9525" algn="ctr">
            <a:noFill/>
            <a:miter lim="800000"/>
            <a:headEnd/>
            <a:tailEnd/>
          </a:ln>
        </p:spPr>
        <p:txBody>
          <a:bodyPr wrap="none" anchor="ctr"/>
          <a:lstStyle/>
          <a:p>
            <a:pPr lvl="0" algn="ctr"/>
            <a:r>
              <a:rPr lang="en-US" altLang="zh-TW" b="1" dirty="0" smtClean="0">
                <a:solidFill>
                  <a:schemeClr val="bg1"/>
                </a:solidFill>
              </a:rPr>
              <a:t>3-4</a:t>
            </a:r>
            <a:endParaRPr lang="en-US" altLang="zh-TW" b="1" dirty="0">
              <a:solidFill>
                <a:schemeClr val="bg1"/>
              </a:solidFill>
            </a:endParaRPr>
          </a:p>
        </p:txBody>
      </p:sp>
      <p:sp>
        <p:nvSpPr>
          <p:cNvPr id="24" name="Rectangle 5">
            <a:hlinkClick r:id="rId22" action="ppaction://hlinksldjump"/>
          </p:cNvPr>
          <p:cNvSpPr>
            <a:spLocks noChangeArrowheads="1"/>
          </p:cNvSpPr>
          <p:nvPr userDrawn="1"/>
        </p:nvSpPr>
        <p:spPr bwMode="auto">
          <a:xfrm>
            <a:off x="8543544" y="1396999"/>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smtClean="0">
                <a:solidFill>
                  <a:srgbClr val="777777"/>
                </a:solidFill>
              </a:rPr>
              <a:t>3-1</a:t>
            </a:r>
            <a:endParaRPr lang="en-US" altLang="zh-TW" b="1" dirty="0">
              <a:solidFill>
                <a:srgbClr val="777777"/>
              </a:solidFill>
            </a:endParaRPr>
          </a:p>
        </p:txBody>
      </p:sp>
      <p:sp>
        <p:nvSpPr>
          <p:cNvPr id="25" name="Rectangle 14">
            <a:hlinkClick r:id="rId23" action="ppaction://hlinksldjump"/>
          </p:cNvPr>
          <p:cNvSpPr>
            <a:spLocks noChangeArrowheads="1"/>
          </p:cNvSpPr>
          <p:nvPr userDrawn="1"/>
        </p:nvSpPr>
        <p:spPr bwMode="auto">
          <a:xfrm>
            <a:off x="8543365" y="303807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3-5</a:t>
            </a:r>
            <a:endParaRPr lang="en-US" altLang="zh-TW" b="1" dirty="0">
              <a:solidFill>
                <a:srgbClr val="777777"/>
              </a:solidFill>
              <a:latin typeface="Arial" charset="0"/>
              <a:ea typeface="新細明體" charset="-120"/>
            </a:endParaRPr>
          </a:p>
        </p:txBody>
      </p:sp>
      <p:sp>
        <p:nvSpPr>
          <p:cNvPr id="27" name="Rectangle 5">
            <a:hlinkClick r:id="rId24" action="ppaction://hlinksldjump"/>
          </p:cNvPr>
          <p:cNvSpPr>
            <a:spLocks noChangeArrowheads="1"/>
          </p:cNvSpPr>
          <p:nvPr userDrawn="1"/>
        </p:nvSpPr>
        <p:spPr bwMode="auto">
          <a:xfrm>
            <a:off x="8543365" y="1003299"/>
            <a:ext cx="609600" cy="287337"/>
          </a:xfrm>
          <a:prstGeom prst="rect">
            <a:avLst/>
          </a:prstGeom>
          <a:solidFill>
            <a:schemeClr val="folHlink"/>
          </a:solidFill>
          <a:ln w="9525" algn="ctr">
            <a:noFill/>
            <a:miter lim="800000"/>
            <a:headEnd/>
            <a:tailEnd/>
          </a:ln>
        </p:spPr>
        <p:txBody>
          <a:bodyPr wrap="none" anchor="ctr"/>
          <a:lstStyle/>
          <a:p>
            <a:pPr lvl="0" algn="ctr"/>
            <a:r>
              <a:rPr lang="zh-TW" altLang="en-US" b="1" dirty="0" smtClean="0">
                <a:solidFill>
                  <a:srgbClr val="777777"/>
                </a:solidFill>
              </a:rPr>
              <a:t>前言</a:t>
            </a:r>
            <a:endParaRPr lang="en-US" altLang="zh-TW" b="1" dirty="0">
              <a:solidFill>
                <a:srgbClr val="777777"/>
              </a:solidFill>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21" name="Rectangle 6">
            <a:hlinkClick r:id="rId19" action="ppaction://hlinksldjump"/>
          </p:cNvPr>
          <p:cNvSpPr>
            <a:spLocks noChangeArrowheads="1"/>
          </p:cNvSpPr>
          <p:nvPr userDrawn="1"/>
        </p:nvSpPr>
        <p:spPr bwMode="auto">
          <a:xfrm>
            <a:off x="8543544" y="1790698"/>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3-2</a:t>
            </a:r>
            <a:endParaRPr lang="en-US" altLang="zh-TW" b="1" dirty="0">
              <a:solidFill>
                <a:srgbClr val="777777"/>
              </a:solidFill>
              <a:latin typeface="Arial" charset="0"/>
              <a:ea typeface="新細明體" charset="-120"/>
            </a:endParaRPr>
          </a:p>
        </p:txBody>
      </p:sp>
      <p:sp>
        <p:nvSpPr>
          <p:cNvPr id="22" name="Rectangle 13">
            <a:hlinkClick r:id="rId20" action="ppaction://hlinksldjump"/>
          </p:cNvPr>
          <p:cNvSpPr>
            <a:spLocks noChangeArrowheads="1"/>
          </p:cNvSpPr>
          <p:nvPr userDrawn="1"/>
        </p:nvSpPr>
        <p:spPr bwMode="auto">
          <a:xfrm>
            <a:off x="8543544" y="2209798"/>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3-3</a:t>
            </a:r>
            <a:endParaRPr lang="en-US" altLang="zh-TW" b="1" dirty="0">
              <a:solidFill>
                <a:srgbClr val="777777"/>
              </a:solidFill>
              <a:latin typeface="Arial" charset="0"/>
              <a:ea typeface="新細明體" charset="-120"/>
            </a:endParaRPr>
          </a:p>
        </p:txBody>
      </p:sp>
      <p:sp>
        <p:nvSpPr>
          <p:cNvPr id="23" name="Rectangle 14">
            <a:hlinkClick r:id="rId21" action="ppaction://hlinksldjump"/>
          </p:cNvPr>
          <p:cNvSpPr>
            <a:spLocks noChangeArrowheads="1"/>
          </p:cNvSpPr>
          <p:nvPr userDrawn="1"/>
        </p:nvSpPr>
        <p:spPr bwMode="auto">
          <a:xfrm>
            <a:off x="8543365" y="2632076"/>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3-4</a:t>
            </a:r>
            <a:endParaRPr lang="en-US" altLang="zh-TW" b="1" dirty="0">
              <a:solidFill>
                <a:srgbClr val="777777"/>
              </a:solidFill>
              <a:latin typeface="Arial" charset="0"/>
              <a:ea typeface="新細明體" charset="-120"/>
            </a:endParaRPr>
          </a:p>
        </p:txBody>
      </p:sp>
      <p:sp>
        <p:nvSpPr>
          <p:cNvPr id="24" name="Rectangle 5">
            <a:hlinkClick r:id="rId22" action="ppaction://hlinksldjump"/>
          </p:cNvPr>
          <p:cNvSpPr>
            <a:spLocks noChangeArrowheads="1"/>
          </p:cNvSpPr>
          <p:nvPr userDrawn="1"/>
        </p:nvSpPr>
        <p:spPr bwMode="auto">
          <a:xfrm>
            <a:off x="8543544" y="1396999"/>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smtClean="0">
                <a:solidFill>
                  <a:srgbClr val="777777"/>
                </a:solidFill>
              </a:rPr>
              <a:t>3-1</a:t>
            </a:r>
            <a:endParaRPr lang="en-US" altLang="zh-TW" b="1" dirty="0">
              <a:solidFill>
                <a:srgbClr val="777777"/>
              </a:solidFill>
            </a:endParaRPr>
          </a:p>
        </p:txBody>
      </p:sp>
      <p:sp>
        <p:nvSpPr>
          <p:cNvPr id="25" name="Rectangle 14">
            <a:hlinkClick r:id="rId23" action="ppaction://hlinksldjump"/>
          </p:cNvPr>
          <p:cNvSpPr>
            <a:spLocks noChangeArrowheads="1"/>
          </p:cNvSpPr>
          <p:nvPr userDrawn="1"/>
        </p:nvSpPr>
        <p:spPr bwMode="auto">
          <a:xfrm>
            <a:off x="8543365" y="3038072"/>
            <a:ext cx="609600" cy="287338"/>
          </a:xfrm>
          <a:prstGeom prst="rect">
            <a:avLst/>
          </a:prstGeom>
          <a:solidFill>
            <a:srgbClr val="003366"/>
          </a:solidFill>
          <a:ln w="9525" algn="ctr">
            <a:noFill/>
            <a:miter lim="800000"/>
            <a:headEnd/>
            <a:tailEnd/>
          </a:ln>
        </p:spPr>
        <p:txBody>
          <a:bodyPr wrap="none" anchor="ctr"/>
          <a:lstStyle/>
          <a:p>
            <a:pPr lvl="0" algn="ctr"/>
            <a:r>
              <a:rPr lang="en-US" altLang="zh-TW" b="1" dirty="0" smtClean="0">
                <a:solidFill>
                  <a:schemeClr val="bg1"/>
                </a:solidFill>
              </a:rPr>
              <a:t>3-5</a:t>
            </a:r>
            <a:endParaRPr lang="en-US" altLang="zh-TW" b="1" dirty="0">
              <a:solidFill>
                <a:schemeClr val="bg1"/>
              </a:solidFill>
            </a:endParaRPr>
          </a:p>
        </p:txBody>
      </p:sp>
      <p:sp>
        <p:nvSpPr>
          <p:cNvPr id="27" name="Rectangle 5">
            <a:hlinkClick r:id="rId24" action="ppaction://hlinksldjump"/>
          </p:cNvPr>
          <p:cNvSpPr>
            <a:spLocks noChangeArrowheads="1"/>
          </p:cNvSpPr>
          <p:nvPr userDrawn="1"/>
        </p:nvSpPr>
        <p:spPr bwMode="auto">
          <a:xfrm>
            <a:off x="8543365" y="1003299"/>
            <a:ext cx="609600" cy="287337"/>
          </a:xfrm>
          <a:prstGeom prst="rect">
            <a:avLst/>
          </a:prstGeom>
          <a:solidFill>
            <a:schemeClr val="folHlink"/>
          </a:solidFill>
          <a:ln w="9525" algn="ctr">
            <a:noFill/>
            <a:miter lim="800000"/>
            <a:headEnd/>
            <a:tailEnd/>
          </a:ln>
        </p:spPr>
        <p:txBody>
          <a:bodyPr wrap="none" anchor="ctr"/>
          <a:lstStyle/>
          <a:p>
            <a:pPr lvl="0" algn="ctr"/>
            <a:r>
              <a:rPr lang="zh-TW" altLang="en-US" b="1" dirty="0" smtClean="0">
                <a:solidFill>
                  <a:srgbClr val="777777"/>
                </a:solidFill>
              </a:rPr>
              <a:t>前言</a:t>
            </a:r>
            <a:endParaRPr lang="en-US" altLang="zh-TW" b="1" dirty="0">
              <a:solidFill>
                <a:srgbClr val="777777"/>
              </a:solidFill>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lnSpc>
          <a:spcPct val="150000"/>
        </a:lnSpc>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50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50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pic>
        <p:nvPicPr>
          <p:cNvPr id="53259" name="Picture 29" descr="Icon-01">
            <a:hlinkClick r:id="" action="ppaction://hlinkshowjump?jump=firstslide"/>
          </p:cNvPr>
          <p:cNvPicPr>
            <a:picLocks noChangeAspect="1" noChangeArrowheads="1"/>
          </p:cNvPicPr>
          <p:nvPr userDrawn="1"/>
        </p:nvPicPr>
        <p:blipFill>
          <a:blip r:embed="rId14"/>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5"/>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6"/>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17"/>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18"/>
          <a:srcRect/>
          <a:stretch>
            <a:fillRect/>
          </a:stretch>
        </p:blipFill>
        <p:spPr bwMode="auto">
          <a:xfrm>
            <a:off x="8737600" y="6523038"/>
            <a:ext cx="338138" cy="301625"/>
          </a:xfrm>
          <a:prstGeom prst="rect">
            <a:avLst/>
          </a:prstGeom>
          <a:noFill/>
          <a:ln w="9525">
            <a:noFill/>
            <a:miter lim="800000"/>
            <a:headEnd/>
            <a:tailEnd/>
          </a:ln>
        </p:spPr>
      </p:pic>
      <p:sp>
        <p:nvSpPr>
          <p:cNvPr id="16" name="Rectangle 6">
            <a:hlinkClick r:id="rId19" action="ppaction://hlinksldjump"/>
          </p:cNvPr>
          <p:cNvSpPr>
            <a:spLocks noChangeArrowheads="1"/>
          </p:cNvSpPr>
          <p:nvPr userDrawn="1"/>
        </p:nvSpPr>
        <p:spPr bwMode="auto">
          <a:xfrm>
            <a:off x="8543544" y="1790698"/>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3-2</a:t>
            </a:r>
            <a:endParaRPr lang="en-US" altLang="zh-TW" b="1" dirty="0">
              <a:solidFill>
                <a:srgbClr val="777777"/>
              </a:solidFill>
              <a:latin typeface="Arial" charset="0"/>
              <a:ea typeface="新細明體" charset="-120"/>
            </a:endParaRPr>
          </a:p>
        </p:txBody>
      </p:sp>
      <p:sp>
        <p:nvSpPr>
          <p:cNvPr id="17" name="Rectangle 13">
            <a:hlinkClick r:id="rId20" action="ppaction://hlinksldjump"/>
          </p:cNvPr>
          <p:cNvSpPr>
            <a:spLocks noChangeArrowheads="1"/>
          </p:cNvSpPr>
          <p:nvPr userDrawn="1"/>
        </p:nvSpPr>
        <p:spPr bwMode="auto">
          <a:xfrm>
            <a:off x="8543544" y="2209798"/>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3-3</a:t>
            </a:r>
            <a:endParaRPr lang="en-US" altLang="zh-TW" b="1" dirty="0">
              <a:solidFill>
                <a:srgbClr val="777777"/>
              </a:solidFill>
              <a:latin typeface="Arial" charset="0"/>
              <a:ea typeface="新細明體" charset="-120"/>
            </a:endParaRPr>
          </a:p>
        </p:txBody>
      </p:sp>
      <p:sp>
        <p:nvSpPr>
          <p:cNvPr id="18" name="Rectangle 14">
            <a:hlinkClick r:id="rId21" action="ppaction://hlinksldjump"/>
          </p:cNvPr>
          <p:cNvSpPr>
            <a:spLocks noChangeArrowheads="1"/>
          </p:cNvSpPr>
          <p:nvPr userDrawn="1"/>
        </p:nvSpPr>
        <p:spPr bwMode="auto">
          <a:xfrm>
            <a:off x="8543365" y="2632076"/>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3-4</a:t>
            </a:r>
            <a:endParaRPr lang="en-US" altLang="zh-TW" b="1" dirty="0">
              <a:solidFill>
                <a:srgbClr val="777777"/>
              </a:solidFill>
              <a:latin typeface="Arial" charset="0"/>
              <a:ea typeface="新細明體" charset="-120"/>
            </a:endParaRPr>
          </a:p>
        </p:txBody>
      </p:sp>
      <p:sp>
        <p:nvSpPr>
          <p:cNvPr id="19" name="Rectangle 5">
            <a:hlinkClick r:id="rId22" action="ppaction://hlinksldjump"/>
          </p:cNvPr>
          <p:cNvSpPr>
            <a:spLocks noChangeArrowheads="1"/>
          </p:cNvSpPr>
          <p:nvPr userDrawn="1"/>
        </p:nvSpPr>
        <p:spPr bwMode="auto">
          <a:xfrm>
            <a:off x="8543544" y="1396999"/>
            <a:ext cx="609600" cy="287337"/>
          </a:xfrm>
          <a:prstGeom prst="rect">
            <a:avLst/>
          </a:prstGeom>
          <a:solidFill>
            <a:schemeClr val="folHlink"/>
          </a:solidFill>
          <a:ln w="9525" algn="ctr">
            <a:noFill/>
            <a:miter lim="800000"/>
            <a:headEnd/>
            <a:tailEnd/>
          </a:ln>
        </p:spPr>
        <p:txBody>
          <a:bodyPr wrap="none" anchor="ctr"/>
          <a:lstStyle/>
          <a:p>
            <a:pPr lvl="0" algn="ctr"/>
            <a:r>
              <a:rPr lang="en-US" altLang="zh-TW" b="1" dirty="0" smtClean="0">
                <a:solidFill>
                  <a:srgbClr val="777777"/>
                </a:solidFill>
              </a:rPr>
              <a:t>3-1</a:t>
            </a:r>
            <a:endParaRPr lang="en-US" altLang="zh-TW" b="1" dirty="0">
              <a:solidFill>
                <a:srgbClr val="777777"/>
              </a:solidFill>
            </a:endParaRPr>
          </a:p>
        </p:txBody>
      </p:sp>
      <p:sp>
        <p:nvSpPr>
          <p:cNvPr id="20" name="Rectangle 14">
            <a:hlinkClick r:id="rId23" action="ppaction://hlinksldjump"/>
          </p:cNvPr>
          <p:cNvSpPr>
            <a:spLocks noChangeArrowheads="1"/>
          </p:cNvSpPr>
          <p:nvPr userDrawn="1"/>
        </p:nvSpPr>
        <p:spPr bwMode="auto">
          <a:xfrm>
            <a:off x="8543365" y="3038072"/>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3-5</a:t>
            </a:r>
            <a:endParaRPr lang="en-US" altLang="zh-TW" b="1" dirty="0">
              <a:solidFill>
                <a:srgbClr val="777777"/>
              </a:solidFill>
              <a:latin typeface="Arial" charset="0"/>
              <a:ea typeface="新細明體" charset="-120"/>
            </a:endParaRPr>
          </a:p>
        </p:txBody>
      </p:sp>
      <p:sp>
        <p:nvSpPr>
          <p:cNvPr id="21" name="Rectangle 5">
            <a:hlinkClick r:id="rId24" action="ppaction://hlinksldjump"/>
          </p:cNvPr>
          <p:cNvSpPr>
            <a:spLocks noChangeArrowheads="1"/>
          </p:cNvSpPr>
          <p:nvPr userDrawn="1"/>
        </p:nvSpPr>
        <p:spPr bwMode="auto">
          <a:xfrm>
            <a:off x="8543365" y="1003299"/>
            <a:ext cx="609600" cy="287337"/>
          </a:xfrm>
          <a:prstGeom prst="rect">
            <a:avLst/>
          </a:prstGeom>
          <a:solidFill>
            <a:srgbClr val="003366"/>
          </a:solidFill>
          <a:ln w="9525" algn="ctr">
            <a:noFill/>
            <a:miter lim="800000"/>
            <a:headEnd/>
            <a:tailEnd/>
          </a:ln>
        </p:spPr>
        <p:txBody>
          <a:bodyPr wrap="none" anchor="ctr"/>
          <a:lstStyle/>
          <a:p>
            <a:pPr lvl="0" algn="ctr"/>
            <a:r>
              <a:rPr lang="zh-TW" altLang="en-US" b="1" dirty="0" smtClean="0">
                <a:solidFill>
                  <a:schemeClr val="bg1"/>
                </a:solidFill>
              </a:rPr>
              <a:t>前言</a:t>
            </a:r>
            <a:endParaRPr lang="en-US" altLang="zh-TW" b="1" dirty="0">
              <a:solidFill>
                <a:schemeClr val="bg1"/>
              </a:solidFill>
            </a:endParaRPr>
          </a:p>
        </p:txBody>
      </p:sp>
    </p:spTree>
    <p:extLst>
      <p:ext uri="{BB962C8B-B14F-4D97-AF65-F5344CB8AC3E}">
        <p14:creationId xmlns:p14="http://schemas.microsoft.com/office/powerpoint/2010/main" val="201787295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qQSUTfBfIVA" TargetMode="External"/><Relationship Id="rId2" Type="http://schemas.openxmlformats.org/officeDocument/2006/relationships/image" Target="../media/image10.png"/><Relationship Id="rId1" Type="http://schemas.openxmlformats.org/officeDocument/2006/relationships/slideLayout" Target="../slideLayouts/slideLayout57.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hyperlink" Target="https://www.businesstoday.com.tw/article/category/80407/post/202005260006" TargetMode="External"/><Relationship Id="rId2" Type="http://schemas.openxmlformats.org/officeDocument/2006/relationships/image" Target="../media/image36.png"/><Relationship Id="rId1" Type="http://schemas.openxmlformats.org/officeDocument/2006/relationships/slideLayout" Target="../slideLayouts/slideLayout24.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qXcFNMonaLg"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p:transition advClick="0">
    <p:split dir="in"/>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4600" y="2099461"/>
            <a:ext cx="6464299" cy="344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8547769"/>
      </p:ext>
    </p:extLst>
  </p:cSld>
  <p:clrMapOvr>
    <a:masterClrMapping/>
  </p:clrMapOvr>
  <p:transition advClick="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以垃圾郵件過濾器為例，知識工程和監督式學習是應用於垃圾郵件過濾問題的兩種主要方法，知識工程是著重於建立基於知識的系統，預先定義規則，當電子郵件傳入時再判斷是否為垃圾郵件，此方法的主要缺點是這些規則需要由用戶或第三方</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例如軟體供應商</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持續維護和更新。</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監督式</a:t>
            </a:r>
            <a:r>
              <a:rPr kumimoji="1" lang="zh-TW" altLang="en-US" sz="2400" b="0" dirty="0" smtClean="0">
                <a:solidFill>
                  <a:schemeClr val="tx1"/>
                </a:solidFill>
                <a:latin typeface="Times New Roman" pitchFamily="18" charset="0"/>
                <a:ea typeface="標楷體" pitchFamily="65" charset="-120"/>
              </a:rPr>
              <a:t>學習</a:t>
            </a:r>
            <a:r>
              <a:rPr kumimoji="1" lang="en-US" altLang="zh-TW" sz="2400" b="0" dirty="0" smtClean="0">
                <a:solidFill>
                  <a:schemeClr val="tx1"/>
                </a:solidFill>
                <a:latin typeface="Times New Roman" pitchFamily="18" charset="0"/>
                <a:ea typeface="標楷體" pitchFamily="65" charset="-120"/>
              </a:rPr>
              <a:t>	</a:t>
            </a:r>
          </a:p>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不</a:t>
            </a:r>
            <a:r>
              <a:rPr kumimoji="1" lang="zh-TW" altLang="en-US" sz="2400" b="0" dirty="0">
                <a:solidFill>
                  <a:schemeClr val="tx1"/>
                </a:solidFill>
                <a:latin typeface="Times New Roman" pitchFamily="18" charset="0"/>
                <a:ea typeface="標楷體" pitchFamily="65" charset="-120"/>
              </a:rPr>
              <a:t>需要預先定義規則，而是透過許多帶有標籤的電子郵件樣本</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垃圾郵件或普通郵件</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進行訓練，學習如何對新電子郵件進行分類，如圖</a:t>
            </a:r>
            <a:r>
              <a:rPr kumimoji="1" lang="en-US" altLang="zh-TW" sz="2400" b="0" dirty="0">
                <a:solidFill>
                  <a:schemeClr val="tx1"/>
                </a:solidFill>
                <a:latin typeface="Times New Roman" pitchFamily="18" charset="0"/>
                <a:ea typeface="標楷體" pitchFamily="65" charset="-120"/>
              </a:rPr>
              <a:t>3-5</a:t>
            </a:r>
            <a:r>
              <a:rPr kumimoji="1" lang="zh-TW" altLang="en-US" sz="2400" b="0" dirty="0">
                <a:solidFill>
                  <a:schemeClr val="tx1"/>
                </a:solidFill>
                <a:latin typeface="Times New Roman" pitchFamily="18" charset="0"/>
                <a:ea typeface="標楷體" pitchFamily="65" charset="-120"/>
              </a:rPr>
              <a:t>所示，監督學習的垃圾郵件分類。如圖</a:t>
            </a:r>
            <a:r>
              <a:rPr kumimoji="1" lang="en-US" altLang="zh-TW" sz="2400" b="0" dirty="0">
                <a:solidFill>
                  <a:schemeClr val="tx1"/>
                </a:solidFill>
                <a:latin typeface="Times New Roman" pitchFamily="18" charset="0"/>
                <a:ea typeface="標楷體" pitchFamily="65" charset="-120"/>
              </a:rPr>
              <a:t>3-6</a:t>
            </a:r>
            <a:r>
              <a:rPr kumimoji="1" lang="zh-TW" altLang="en-US" sz="2400" b="0" dirty="0">
                <a:solidFill>
                  <a:schemeClr val="tx1"/>
                </a:solidFill>
                <a:latin typeface="Times New Roman" pitchFamily="18" charset="0"/>
                <a:ea typeface="標楷體" pitchFamily="65" charset="-120"/>
              </a:rPr>
              <a:t>所示，利用監督式學習演算法生成輸入要素和預測目標輸出間關係和依賴關係的模型。</a:t>
            </a:r>
          </a:p>
          <a:p>
            <a:pPr marL="0" indent="0">
              <a:lnSpc>
                <a:spcPct val="100000"/>
              </a:lnSpc>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407022961"/>
      </p:ext>
    </p:extLst>
  </p:cSld>
  <p:clrMapOvr>
    <a:masterClrMapping/>
  </p:clrMapOvr>
  <p:transition advClick="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113" y="1486969"/>
            <a:ext cx="7989236" cy="432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2881375"/>
      </p:ext>
    </p:extLst>
  </p:cSld>
  <p:clrMapOvr>
    <a:masterClrMapping/>
  </p:clrMapOvr>
  <p:transition advClick="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6613" y="1841633"/>
            <a:ext cx="3154680" cy="3746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527534"/>
      </p:ext>
    </p:extLst>
  </p:cSld>
  <p:clrMapOvr>
    <a:masterClrMapping/>
  </p:clrMapOvr>
  <p:transition advClick="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76200" y="1341438"/>
            <a:ext cx="8403657" cy="5040312"/>
          </a:xfrm>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監督</a:t>
            </a:r>
            <a:r>
              <a:rPr kumimoji="1" lang="zh-TW" altLang="en-US" sz="2400" b="0" dirty="0">
                <a:solidFill>
                  <a:schemeClr val="tx1"/>
                </a:solidFill>
                <a:latin typeface="Times New Roman" pitchFamily="18" charset="0"/>
                <a:ea typeface="標楷體" pitchFamily="65" charset="-120"/>
              </a:rPr>
              <a:t>式學習分為迴歸</a:t>
            </a:r>
            <a:r>
              <a:rPr kumimoji="1" lang="en-US" altLang="zh-TW" sz="2400" b="0" dirty="0">
                <a:solidFill>
                  <a:schemeClr val="tx1"/>
                </a:solidFill>
                <a:latin typeface="Times New Roman" pitchFamily="18" charset="0"/>
                <a:ea typeface="標楷體" pitchFamily="65" charset="-120"/>
              </a:rPr>
              <a:t>(Regression</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分類</a:t>
            </a:r>
            <a:r>
              <a:rPr kumimoji="1" lang="en-US" altLang="zh-TW" sz="2400" b="0" dirty="0">
                <a:solidFill>
                  <a:schemeClr val="tx1"/>
                </a:solidFill>
                <a:latin typeface="Times New Roman" pitchFamily="18" charset="0"/>
                <a:ea typeface="標楷體" pitchFamily="65" charset="-120"/>
              </a:rPr>
              <a:t>(Classification)</a:t>
            </a:r>
            <a:r>
              <a:rPr kumimoji="1" lang="zh-TW" altLang="en-US" sz="2400" b="0" dirty="0">
                <a:solidFill>
                  <a:schemeClr val="tx1"/>
                </a:solidFill>
                <a:latin typeface="Times New Roman" pitchFamily="18" charset="0"/>
                <a:ea typeface="標楷體" pitchFamily="65" charset="-120"/>
              </a:rPr>
              <a:t>。分類可分為基於</a:t>
            </a:r>
            <a:r>
              <a:rPr kumimoji="1" lang="zh-TW" altLang="en-US" sz="2400" b="0" dirty="0" smtClean="0">
                <a:solidFill>
                  <a:schemeClr val="tx1"/>
                </a:solidFill>
                <a:latin typeface="Times New Roman" pitchFamily="18" charset="0"/>
                <a:ea typeface="標楷體" pitchFamily="65" charset="-120"/>
              </a:rPr>
              <a:t>邏輯</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Logic-based</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演算法，包含決策樹</a:t>
            </a:r>
            <a:r>
              <a:rPr kumimoji="1" lang="en-US" altLang="zh-TW" sz="2400" b="0" dirty="0">
                <a:solidFill>
                  <a:schemeClr val="tx1"/>
                </a:solidFill>
                <a:latin typeface="Times New Roman" pitchFamily="18" charset="0"/>
                <a:ea typeface="標楷體" pitchFamily="65" charset="-120"/>
              </a:rPr>
              <a:t>(Decision Tree</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隨機森林</a:t>
            </a:r>
            <a:r>
              <a:rPr kumimoji="1" lang="en-US" altLang="zh-TW" sz="2400" b="0" dirty="0">
                <a:solidFill>
                  <a:schemeClr val="tx1"/>
                </a:solidFill>
                <a:latin typeface="Times New Roman" pitchFamily="18" charset="0"/>
                <a:ea typeface="標楷體" pitchFamily="65" charset="-120"/>
              </a:rPr>
              <a:t>(Random Forest)</a:t>
            </a:r>
            <a:r>
              <a:rPr kumimoji="1" lang="zh-TW" altLang="en-US" sz="2400" b="0" dirty="0" smtClean="0">
                <a:solidFill>
                  <a:schemeClr val="tx1"/>
                </a:solidFill>
                <a:latin typeface="Times New Roman" pitchFamily="18" charset="0"/>
                <a:ea typeface="標楷體" pitchFamily="65" charset="-120"/>
              </a:rPr>
              <a:t>；統計</a:t>
            </a:r>
            <a:r>
              <a:rPr kumimoji="1" lang="zh-TW" altLang="en-US" sz="2400" b="0" dirty="0">
                <a:solidFill>
                  <a:schemeClr val="tx1"/>
                </a:solidFill>
                <a:latin typeface="Times New Roman" pitchFamily="18" charset="0"/>
                <a:ea typeface="標楷體" pitchFamily="65" charset="-120"/>
              </a:rPr>
              <a:t>學習</a:t>
            </a:r>
            <a:r>
              <a:rPr kumimoji="1" lang="en-US" altLang="zh-TW" sz="2400" b="0" dirty="0">
                <a:solidFill>
                  <a:schemeClr val="tx1"/>
                </a:solidFill>
                <a:latin typeface="Times New Roman" pitchFamily="18" charset="0"/>
                <a:ea typeface="標楷體" pitchFamily="65" charset="-120"/>
              </a:rPr>
              <a:t>(Statistical Learning</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演算法，包含貝氏分類器</a:t>
            </a:r>
            <a:r>
              <a:rPr kumimoji="1" lang="en-US" altLang="zh-TW" sz="2400" b="0" dirty="0">
                <a:solidFill>
                  <a:schemeClr val="tx1"/>
                </a:solidFill>
                <a:latin typeface="Times New Roman" pitchFamily="18" charset="0"/>
                <a:ea typeface="標楷體" pitchFamily="65" charset="-120"/>
              </a:rPr>
              <a:t>(Bayesian Classifier</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和支持</a:t>
            </a:r>
            <a:r>
              <a:rPr kumimoji="1" lang="zh-TW" altLang="en-US" sz="2400" b="0" dirty="0">
                <a:solidFill>
                  <a:schemeClr val="tx1"/>
                </a:solidFill>
                <a:latin typeface="Times New Roman" pitchFamily="18" charset="0"/>
                <a:ea typeface="標楷體" pitchFamily="65" charset="-120"/>
              </a:rPr>
              <a:t>向量機</a:t>
            </a:r>
            <a:r>
              <a:rPr kumimoji="1" lang="en-US" altLang="zh-TW" sz="2400" b="0" dirty="0">
                <a:solidFill>
                  <a:schemeClr val="tx1"/>
                </a:solidFill>
                <a:latin typeface="Times New Roman" pitchFamily="18" charset="0"/>
                <a:ea typeface="標楷體" pitchFamily="65" charset="-120"/>
              </a:rPr>
              <a:t>(Support Vector Machine</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SVM)</a:t>
            </a:r>
            <a:r>
              <a:rPr kumimoji="1" lang="zh-TW" altLang="en-US" sz="2400" b="0" dirty="0">
                <a:solidFill>
                  <a:schemeClr val="tx1"/>
                </a:solidFill>
                <a:latin typeface="Times New Roman" pitchFamily="18" charset="0"/>
                <a:ea typeface="標楷體" pitchFamily="65" charset="-120"/>
              </a:rPr>
              <a:t>；還有基於實例的演算法，包含</a:t>
            </a:r>
            <a:r>
              <a:rPr kumimoji="1" lang="en-US" altLang="zh-TW" sz="2400" b="0" dirty="0" smtClean="0">
                <a:solidFill>
                  <a:schemeClr val="tx1"/>
                </a:solidFill>
                <a:latin typeface="Times New Roman" pitchFamily="18" charset="0"/>
                <a:ea typeface="標楷體" pitchFamily="65" charset="-120"/>
              </a:rPr>
              <a:t>K-</a:t>
            </a:r>
            <a:r>
              <a:rPr kumimoji="1" lang="zh-TW" altLang="en-US" sz="2400" b="0" dirty="0" smtClean="0">
                <a:solidFill>
                  <a:schemeClr val="tx1"/>
                </a:solidFill>
                <a:latin typeface="Times New Roman" pitchFamily="18" charset="0"/>
                <a:ea typeface="標楷體" pitchFamily="65" charset="-120"/>
              </a:rPr>
              <a:t>最近鄰居</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K-Nearest Neighbors</a:t>
            </a:r>
            <a:r>
              <a:rPr kumimoji="1" lang="zh-TW" altLang="en-US"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KNN</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等</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1076070077"/>
      </p:ext>
    </p:extLst>
  </p:cSld>
  <p:clrMapOvr>
    <a:masterClrMapping/>
  </p:clrMapOvr>
  <p:transition advClick="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3-1-2</a:t>
            </a:r>
            <a:r>
              <a:rPr lang="zh-TW" altLang="en-US" dirty="0"/>
              <a:t>　非監督式學習</a:t>
            </a:r>
            <a:r>
              <a:rPr lang="en-US" altLang="zh-TW" dirty="0"/>
              <a:t>(Unsupervised Learning</a:t>
            </a:r>
            <a:r>
              <a:rPr lang="en-US" altLang="zh-TW" dirty="0" smtClean="0"/>
              <a:t>)</a:t>
            </a: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非</a:t>
            </a:r>
            <a:r>
              <a:rPr kumimoji="1" lang="zh-TW" altLang="en-US" sz="2400" b="0" dirty="0">
                <a:solidFill>
                  <a:schemeClr val="tx1"/>
                </a:solidFill>
                <a:latin typeface="Times New Roman" pitchFamily="18" charset="0"/>
                <a:ea typeface="標楷體" pitchFamily="65" charset="-120"/>
              </a:rPr>
              <a:t>監督式學習的訓練資料不需要事先以人力處理標籤，機器面對資料時，模型自行試圖從數據中提取關係。例如圖</a:t>
            </a:r>
            <a:r>
              <a:rPr kumimoji="1" lang="en-US" altLang="zh-TW" sz="2400" b="0" dirty="0">
                <a:solidFill>
                  <a:schemeClr val="tx1"/>
                </a:solidFill>
                <a:latin typeface="Times New Roman" pitchFamily="18" charset="0"/>
                <a:ea typeface="標楷體" pitchFamily="65" charset="-120"/>
              </a:rPr>
              <a:t>3-7(a) </a:t>
            </a:r>
            <a:r>
              <a:rPr kumimoji="1" lang="zh-TW" altLang="en-US" sz="2400" b="0" dirty="0">
                <a:solidFill>
                  <a:schemeClr val="tx1"/>
                </a:solidFill>
                <a:latin typeface="Times New Roman" pitchFamily="18" charset="0"/>
                <a:ea typeface="標楷體" pitchFamily="65" charset="-120"/>
              </a:rPr>
              <a:t>中包含</a:t>
            </a:r>
            <a:r>
              <a:rPr kumimoji="1" lang="en-US" altLang="zh-TW" sz="2400" b="0" dirty="0">
                <a:solidFill>
                  <a:schemeClr val="tx1"/>
                </a:solidFill>
                <a:latin typeface="Times New Roman" pitchFamily="18" charset="0"/>
                <a:ea typeface="標楷體" pitchFamily="65" charset="-120"/>
              </a:rPr>
              <a:t>6 </a:t>
            </a:r>
            <a:r>
              <a:rPr kumimoji="1" lang="zh-TW" altLang="en-US" sz="2400" b="0" dirty="0">
                <a:solidFill>
                  <a:schemeClr val="tx1"/>
                </a:solidFill>
                <a:latin typeface="Times New Roman" pitchFamily="18" charset="0"/>
                <a:ea typeface="標楷體" pitchFamily="65" charset="-120"/>
              </a:rPr>
              <a:t>筆資料，試圖將這些資料分成兩群。從直覺的觀察中，很容易發現依據顏色可以分為兩群，一群是「紅色」，另一群是「藍色」， 如圖</a:t>
            </a:r>
            <a:r>
              <a:rPr kumimoji="1" lang="en-US" altLang="zh-TW" sz="2400" b="0" dirty="0">
                <a:solidFill>
                  <a:schemeClr val="tx1"/>
                </a:solidFill>
                <a:latin typeface="Times New Roman" pitchFamily="18" charset="0"/>
                <a:ea typeface="標楷體" pitchFamily="65" charset="-120"/>
              </a:rPr>
              <a:t>3-7(b)</a:t>
            </a:r>
            <a:r>
              <a:rPr kumimoji="1" lang="zh-TW" altLang="en-US" sz="2400" b="0" dirty="0">
                <a:solidFill>
                  <a:schemeClr val="tx1"/>
                </a:solidFill>
                <a:latin typeface="Times New Roman" pitchFamily="18" charset="0"/>
                <a:ea typeface="標楷體" pitchFamily="65" charset="-120"/>
              </a:rPr>
              <a:t>。另外也可以觀察到，有一群資料的字首都是「大寫」，而另一群的字首都是「小寫」。因此依據字首的大小寫也可分成兩群，如圖</a:t>
            </a:r>
            <a:r>
              <a:rPr kumimoji="1" lang="en-US" altLang="zh-TW" sz="2400" b="0" dirty="0">
                <a:solidFill>
                  <a:schemeClr val="tx1"/>
                </a:solidFill>
                <a:latin typeface="Times New Roman" pitchFamily="18" charset="0"/>
                <a:ea typeface="標楷體" pitchFamily="65" charset="-120"/>
              </a:rPr>
              <a:t>3-7(c)</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接下來，看看是否還有什麼特徵可以當作分群的條件？可以發現有些資料只包含「英文字母」，但有些資料還包含「數字」，因此可以依據是否只包含英文字母來分群，如圖</a:t>
            </a:r>
            <a:r>
              <a:rPr kumimoji="1" lang="en-US" altLang="zh-TW" sz="2400" b="0" dirty="0">
                <a:solidFill>
                  <a:schemeClr val="tx1"/>
                </a:solidFill>
                <a:latin typeface="Times New Roman" pitchFamily="18" charset="0"/>
                <a:ea typeface="標楷體" pitchFamily="65" charset="-120"/>
              </a:rPr>
              <a:t>3-7(d)</a:t>
            </a:r>
            <a:r>
              <a:rPr kumimoji="1" lang="zh-TW" altLang="en-US" sz="2400" b="0" dirty="0">
                <a:solidFill>
                  <a:schemeClr val="tx1"/>
                </a:solidFill>
                <a:latin typeface="Times New Roman" pitchFamily="18" charset="0"/>
                <a:ea typeface="標楷體" pitchFamily="65" charset="-120"/>
              </a:rPr>
              <a:t>。</a:t>
            </a:r>
          </a:p>
          <a:p>
            <a:pPr marL="0" indent="0">
              <a:lnSpc>
                <a:spcPct val="100000"/>
              </a:lnSpc>
              <a:buNone/>
            </a:pPr>
            <a:endParaRPr lang="zh-TW" altLang="en-US" dirty="0"/>
          </a:p>
        </p:txBody>
      </p:sp>
    </p:spTree>
    <p:extLst>
      <p:ext uri="{BB962C8B-B14F-4D97-AF65-F5344CB8AC3E}">
        <p14:creationId xmlns:p14="http://schemas.microsoft.com/office/powerpoint/2010/main" val="2890572974"/>
      </p:ext>
    </p:extLst>
  </p:cSld>
  <p:clrMapOvr>
    <a:masterClrMapping/>
  </p:clrMapOvr>
  <p:transition advClick="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999" y="2286000"/>
            <a:ext cx="8127597" cy="2651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6286215"/>
      </p:ext>
    </p:extLst>
  </p:cSld>
  <p:clrMapOvr>
    <a:masterClrMapping/>
  </p:clrMapOvr>
  <p:transition advClick="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另外</a:t>
            </a:r>
            <a:r>
              <a:rPr kumimoji="1" lang="zh-TW" altLang="en-US" sz="2400" b="0" dirty="0">
                <a:solidFill>
                  <a:schemeClr val="tx1"/>
                </a:solidFill>
                <a:latin typeface="Times New Roman" pitchFamily="18" charset="0"/>
                <a:ea typeface="標楷體" pitchFamily="65" charset="-120"/>
              </a:rPr>
              <a:t>不同的分群數也會影響到分群的結果，例如圖</a:t>
            </a:r>
            <a:r>
              <a:rPr kumimoji="1" lang="en-US" altLang="zh-TW" sz="2400" b="0" dirty="0">
                <a:solidFill>
                  <a:schemeClr val="tx1"/>
                </a:solidFill>
                <a:latin typeface="Times New Roman" pitchFamily="18" charset="0"/>
                <a:ea typeface="標楷體" pitchFamily="65" charset="-120"/>
              </a:rPr>
              <a:t>3-8(a</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中</a:t>
            </a:r>
            <a:r>
              <a:rPr kumimoji="1" lang="zh-TW" altLang="en-US" sz="2400" b="0" dirty="0">
                <a:solidFill>
                  <a:schemeClr val="tx1"/>
                </a:solidFill>
                <a:latin typeface="Times New Roman" pitchFamily="18" charset="0"/>
                <a:ea typeface="標楷體" pitchFamily="65" charset="-120"/>
              </a:rPr>
              <a:t>為資料集，如果我們</a:t>
            </a:r>
            <a:r>
              <a:rPr kumimoji="1" lang="zh-TW" altLang="en-US" sz="2400" b="0" dirty="0" smtClean="0">
                <a:solidFill>
                  <a:schemeClr val="tx1"/>
                </a:solidFill>
                <a:latin typeface="Times New Roman" pitchFamily="18" charset="0"/>
                <a:ea typeface="標楷體" pitchFamily="65" charset="-120"/>
              </a:rPr>
              <a:t>的分</a:t>
            </a:r>
            <a:r>
              <a:rPr kumimoji="1" lang="zh-TW" altLang="en-US" sz="2400" b="0" dirty="0">
                <a:solidFill>
                  <a:schemeClr val="tx1"/>
                </a:solidFill>
                <a:latin typeface="Times New Roman" pitchFamily="18" charset="0"/>
                <a:ea typeface="標楷體" pitchFamily="65" charset="-120"/>
              </a:rPr>
              <a:t>群數為兩群，可以依據是否為動物來分群，分成一群是「動物」，而另一群為「非</a:t>
            </a:r>
            <a:r>
              <a:rPr kumimoji="1" lang="zh-TW" altLang="en-US" sz="2400" b="0" dirty="0" smtClean="0">
                <a:solidFill>
                  <a:schemeClr val="tx1"/>
                </a:solidFill>
                <a:latin typeface="Times New Roman" pitchFamily="18" charset="0"/>
                <a:ea typeface="標楷體" pitchFamily="65" charset="-120"/>
              </a:rPr>
              <a:t>動物</a:t>
            </a:r>
            <a:r>
              <a:rPr kumimoji="1" lang="zh-TW" altLang="en-US" sz="2400" b="0" dirty="0">
                <a:solidFill>
                  <a:schemeClr val="tx1"/>
                </a:solidFill>
                <a:latin typeface="Times New Roman" pitchFamily="18" charset="0"/>
                <a:ea typeface="標楷體" pitchFamily="65" charset="-120"/>
              </a:rPr>
              <a:t>」，如圖</a:t>
            </a:r>
            <a:r>
              <a:rPr kumimoji="1" lang="en-US" altLang="zh-TW" sz="2400" b="0" dirty="0">
                <a:solidFill>
                  <a:schemeClr val="tx1"/>
                </a:solidFill>
                <a:latin typeface="Times New Roman" pitchFamily="18" charset="0"/>
                <a:ea typeface="標楷體" pitchFamily="65" charset="-120"/>
              </a:rPr>
              <a:t>3-8(b)</a:t>
            </a:r>
            <a:r>
              <a:rPr kumimoji="1" lang="zh-TW" altLang="en-US" sz="2400" b="0" dirty="0">
                <a:solidFill>
                  <a:schemeClr val="tx1"/>
                </a:solidFill>
                <a:latin typeface="Times New Roman" pitchFamily="18" charset="0"/>
                <a:ea typeface="標楷體" pitchFamily="65" charset="-120"/>
              </a:rPr>
              <a:t>。也可以依據腳的數量來當作分群的特徵，區分為「兩隻腳」和「四</a:t>
            </a:r>
            <a:r>
              <a:rPr kumimoji="1" lang="zh-TW" altLang="en-US" sz="2400" b="0" dirty="0" smtClean="0">
                <a:solidFill>
                  <a:schemeClr val="tx1"/>
                </a:solidFill>
                <a:latin typeface="Times New Roman" pitchFamily="18" charset="0"/>
                <a:ea typeface="標楷體" pitchFamily="65" charset="-120"/>
              </a:rPr>
              <a:t>隻腳</a:t>
            </a:r>
            <a:r>
              <a:rPr kumimoji="1" lang="zh-TW" altLang="en-US" sz="2400" b="0" dirty="0">
                <a:solidFill>
                  <a:schemeClr val="tx1"/>
                </a:solidFill>
                <a:latin typeface="Times New Roman" pitchFamily="18" charset="0"/>
                <a:ea typeface="標楷體" pitchFamily="65" charset="-120"/>
              </a:rPr>
              <a:t>」兩群，如圖</a:t>
            </a:r>
            <a:r>
              <a:rPr kumimoji="1" lang="en-US" altLang="zh-TW" sz="2400" b="0" dirty="0">
                <a:solidFill>
                  <a:schemeClr val="tx1"/>
                </a:solidFill>
                <a:latin typeface="Times New Roman" pitchFamily="18" charset="0"/>
                <a:ea typeface="標楷體" pitchFamily="65" charset="-120"/>
              </a:rPr>
              <a:t>3-8(c)</a:t>
            </a:r>
            <a:r>
              <a:rPr kumimoji="1" lang="zh-TW" altLang="en-US" sz="2400" b="0" dirty="0">
                <a:solidFill>
                  <a:schemeClr val="tx1"/>
                </a:solidFill>
                <a:latin typeface="Times New Roman" pitchFamily="18" charset="0"/>
                <a:ea typeface="標楷體" pitchFamily="65" charset="-120"/>
              </a:rPr>
              <a:t>。當我們設定分群數為三群時，可以分成一群為人，一群為其他</a:t>
            </a:r>
            <a:r>
              <a:rPr kumimoji="1" lang="zh-TW" altLang="en-US" sz="2400" b="0" dirty="0" smtClean="0">
                <a:solidFill>
                  <a:schemeClr val="tx1"/>
                </a:solidFill>
                <a:latin typeface="Times New Roman" pitchFamily="18" charset="0"/>
                <a:ea typeface="標楷體" pitchFamily="65" charset="-120"/>
              </a:rPr>
              <a:t>動物</a:t>
            </a:r>
            <a:r>
              <a:rPr kumimoji="1" lang="zh-TW" altLang="en-US" sz="2400" b="0" dirty="0">
                <a:solidFill>
                  <a:schemeClr val="tx1"/>
                </a:solidFill>
                <a:latin typeface="Times New Roman" pitchFamily="18" charset="0"/>
                <a:ea typeface="標楷體" pitchFamily="65" charset="-120"/>
              </a:rPr>
              <a:t>，另一群為非動物，如圖</a:t>
            </a:r>
            <a:r>
              <a:rPr kumimoji="1" lang="en-US" altLang="zh-TW" sz="2400" b="0" dirty="0">
                <a:solidFill>
                  <a:schemeClr val="tx1"/>
                </a:solidFill>
                <a:latin typeface="Times New Roman" pitchFamily="18" charset="0"/>
                <a:ea typeface="標楷體" pitchFamily="65" charset="-120"/>
              </a:rPr>
              <a:t>3-8(d)</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178476474"/>
      </p:ext>
    </p:extLst>
  </p:cSld>
  <p:clrMapOvr>
    <a:masterClrMapping/>
  </p:clrMapOvr>
  <p:transition advClick="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240632" y="1341438"/>
            <a:ext cx="8162223" cy="5040312"/>
          </a:xfrm>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我們</a:t>
            </a:r>
            <a:r>
              <a:rPr kumimoji="1" lang="zh-TW" altLang="en-US" sz="2400" b="0" dirty="0">
                <a:solidFill>
                  <a:schemeClr val="tx1"/>
                </a:solidFill>
                <a:latin typeface="Times New Roman" pitchFamily="18" charset="0"/>
                <a:ea typeface="標楷體" pitchFamily="65" charset="-120"/>
              </a:rPr>
              <a:t>亦可找到另一種分成三類的不同分群方法，一群為會飛動物，一群為不會飛動物，另一群為非動物，如</a:t>
            </a:r>
            <a:r>
              <a:rPr kumimoji="1" lang="zh-TW" altLang="en-US" sz="2400" b="0" dirty="0" smtClean="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en-US" altLang="zh-TW" sz="2400" b="0" dirty="0" smtClean="0">
                <a:solidFill>
                  <a:schemeClr val="tx1"/>
                </a:solidFill>
                <a:latin typeface="Times New Roman" pitchFamily="18" charset="0"/>
                <a:ea typeface="標楷體" pitchFamily="65" charset="-120"/>
              </a:rPr>
              <a:t>3-8(e</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。當分群數為四群時，我們分成一群為會飛動物，一群為不會飛動物，一群為綠色椅子，另一群為紅色椅子，如圖</a:t>
            </a:r>
            <a:r>
              <a:rPr kumimoji="1" lang="en-US" altLang="zh-TW" sz="2400" b="0" dirty="0">
                <a:solidFill>
                  <a:schemeClr val="tx1"/>
                </a:solidFill>
                <a:latin typeface="Times New Roman" pitchFamily="18" charset="0"/>
                <a:ea typeface="標楷體" pitchFamily="65" charset="-120"/>
              </a:rPr>
              <a:t>3-8(f)</a:t>
            </a:r>
            <a:r>
              <a:rPr kumimoji="1" lang="zh-TW" altLang="en-US" sz="2400" b="0" dirty="0">
                <a:solidFill>
                  <a:schemeClr val="tx1"/>
                </a:solidFill>
                <a:latin typeface="Times New Roman" pitchFamily="18" charset="0"/>
                <a:ea typeface="標楷體" pitchFamily="65" charset="-120"/>
              </a:rPr>
              <a:t>。所以非監督式學習的方法不需要事先對資料做標籤當作學習的準則。相反地，</a:t>
            </a:r>
            <a:r>
              <a:rPr kumimoji="1" lang="zh-TW" altLang="en-US" sz="2400" b="0" dirty="0" smtClean="0">
                <a:solidFill>
                  <a:schemeClr val="tx1"/>
                </a:solidFill>
                <a:latin typeface="Times New Roman" pitchFamily="18" charset="0"/>
                <a:ea typeface="標楷體" pitchFamily="65" charset="-120"/>
              </a:rPr>
              <a:t>它是</a:t>
            </a:r>
            <a:r>
              <a:rPr kumimoji="1" lang="zh-TW" altLang="en-US" sz="2400" b="0" dirty="0">
                <a:solidFill>
                  <a:schemeClr val="tx1"/>
                </a:solidFill>
                <a:latin typeface="Times New Roman" pitchFamily="18" charset="0"/>
                <a:ea typeface="標楷體" pitchFamily="65" charset="-120"/>
              </a:rPr>
              <a:t>從資料中自行探索是否有重要的特徵可以當成學習的依據。非監督式學習可以大大</a:t>
            </a:r>
            <a:r>
              <a:rPr kumimoji="1" lang="zh-TW" altLang="en-US" sz="2400" b="0" dirty="0" smtClean="0">
                <a:solidFill>
                  <a:schemeClr val="tx1"/>
                </a:solidFill>
                <a:latin typeface="Times New Roman" pitchFamily="18" charset="0"/>
                <a:ea typeface="標楷體" pitchFamily="65" charset="-120"/>
              </a:rPr>
              <a:t>減低繁瑣</a:t>
            </a:r>
            <a:r>
              <a:rPr kumimoji="1" lang="zh-TW" altLang="en-US" sz="2400" b="0" dirty="0">
                <a:solidFill>
                  <a:schemeClr val="tx1"/>
                </a:solidFill>
                <a:latin typeface="Times New Roman" pitchFamily="18" charset="0"/>
                <a:ea typeface="標楷體" pitchFamily="65" charset="-120"/>
              </a:rPr>
              <a:t>的人力工作，找出潛在的規則。</a:t>
            </a:r>
          </a:p>
          <a:p>
            <a:pPr marL="0" indent="0">
              <a:buNone/>
            </a:pPr>
            <a:endParaRPr lang="zh-TW" altLang="en-US" dirty="0"/>
          </a:p>
        </p:txBody>
      </p:sp>
    </p:spTree>
    <p:extLst>
      <p:ext uri="{BB962C8B-B14F-4D97-AF65-F5344CB8AC3E}">
        <p14:creationId xmlns:p14="http://schemas.microsoft.com/office/powerpoint/2010/main" val="1436650233"/>
      </p:ext>
    </p:extLst>
  </p:cSld>
  <p:clrMapOvr>
    <a:masterClrMapping/>
  </p:clrMapOvr>
  <p:transition advClick="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0346" y="685800"/>
            <a:ext cx="6545854" cy="569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172159"/>
      </p:ext>
    </p:extLst>
  </p:cSld>
  <p:clrMapOvr>
    <a:masterClrMapping/>
  </p:clrMapOvr>
  <p:transition advClick="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smtClean="0"/>
              <a:t> </a:t>
            </a:r>
            <a:r>
              <a:rPr lang="zh-TW" altLang="en-US" dirty="0"/>
              <a:t>前言</a:t>
            </a:r>
          </a:p>
        </p:txBody>
      </p:sp>
      <p:sp>
        <p:nvSpPr>
          <p:cNvPr id="4" name="內容版面配置區 3"/>
          <p:cNvSpPr>
            <a:spLocks noGrp="1"/>
          </p:cNvSpPr>
          <p:nvPr>
            <p:ph idx="1"/>
          </p:nvPr>
        </p:nvSpPr>
        <p:spPr/>
        <p:txBody>
          <a:bodyPr/>
          <a:lstStyle/>
          <a:p>
            <a:pPr marL="0" indent="0">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機器學習</a:t>
            </a:r>
            <a:r>
              <a:rPr kumimoji="1" lang="zh-TW" altLang="en-US" sz="2400" b="0" dirty="0">
                <a:solidFill>
                  <a:schemeClr val="tx1"/>
                </a:solidFill>
                <a:latin typeface="Times New Roman" pitchFamily="18" charset="0"/>
                <a:ea typeface="標楷體" pitchFamily="65" charset="-120"/>
              </a:rPr>
              <a:t>的過程包含建立預測的模型，</a:t>
            </a:r>
            <a:r>
              <a:rPr kumimoji="1" lang="zh-TW" altLang="en-US" sz="2400" b="0" dirty="0" smtClean="0">
                <a:solidFill>
                  <a:schemeClr val="tx1"/>
                </a:solidFill>
                <a:latin typeface="Times New Roman" pitchFamily="18" charset="0"/>
                <a:ea typeface="標楷體" pitchFamily="65" charset="-120"/>
              </a:rPr>
              <a:t>用來發現</a:t>
            </a:r>
            <a:r>
              <a:rPr kumimoji="1" lang="zh-TW" altLang="en-US" sz="2400" b="0" dirty="0">
                <a:solidFill>
                  <a:schemeClr val="tx1"/>
                </a:solidFill>
                <a:latin typeface="Times New Roman" pitchFamily="18" charset="0"/>
                <a:ea typeface="標楷體" pitchFamily="65" charset="-120"/>
              </a:rPr>
              <a:t>問題的解答。首先定義問題的目標，</a:t>
            </a:r>
            <a:r>
              <a:rPr kumimoji="1" lang="zh-TW" altLang="en-US" sz="2400" b="0" dirty="0" smtClean="0">
                <a:solidFill>
                  <a:schemeClr val="tx1"/>
                </a:solidFill>
                <a:latin typeface="Times New Roman" pitchFamily="18" charset="0"/>
                <a:ea typeface="標楷體" pitchFamily="65" charset="-120"/>
              </a:rPr>
              <a:t>我們必須</a:t>
            </a:r>
            <a:r>
              <a:rPr kumimoji="1" lang="zh-TW" altLang="en-US" sz="2400" b="0" dirty="0">
                <a:solidFill>
                  <a:schemeClr val="tx1"/>
                </a:solidFill>
                <a:latin typeface="Times New Roman" pitchFamily="18" charset="0"/>
                <a:ea typeface="標楷體" pitchFamily="65" charset="-120"/>
              </a:rPr>
              <a:t>了解到底需要預測什麼？然後收集可用的</a:t>
            </a:r>
            <a:r>
              <a:rPr kumimoji="1" lang="zh-TW" altLang="en-US" sz="2400" b="0" dirty="0" smtClean="0">
                <a:solidFill>
                  <a:schemeClr val="tx1"/>
                </a:solidFill>
                <a:latin typeface="Times New Roman" pitchFamily="18" charset="0"/>
                <a:ea typeface="標楷體" pitchFamily="65" charset="-120"/>
              </a:rPr>
              <a:t>資料</a:t>
            </a:r>
            <a:r>
              <a:rPr kumimoji="1" lang="zh-TW" altLang="en-US" sz="2400" b="0" dirty="0">
                <a:solidFill>
                  <a:schemeClr val="tx1"/>
                </a:solidFill>
                <a:latin typeface="Times New Roman" pitchFamily="18" charset="0"/>
                <a:ea typeface="標楷體" pitchFamily="65" charset="-120"/>
              </a:rPr>
              <a:t>，包括內部的資料和從外部網路爬取的資料</a:t>
            </a: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準備資料中，數據集中將會遇到很多不一致的情況，例如缺少值、重複的變量、重複值等</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spcBef>
                <a:spcPts val="600"/>
              </a:spcBef>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消除此類不一致的動作 非常重要，因為它們可能導致錯誤的計算和預測。資料探索包含了解資料的模式和趨勢，此階段，將得出有用的見解，並了解變量之間的相關性。使用訓練資料集，選擇適當的機器學習的演算法建立模型，然後使用測試資料集檢查模型的效率及其預測結果的準確性，調整相關的參數，改進模型的效率。最後模型就可以用來預測輸入資料的結果。整個機器學習的過程如下圖所示。</a:t>
            </a:r>
          </a:p>
          <a:p>
            <a:pPr marL="0" indent="0">
              <a:spcBef>
                <a:spcPts val="600"/>
              </a:spcBef>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380107130"/>
      </p:ext>
    </p:extLst>
  </p:cSld>
  <p:clrMapOvr>
    <a:masterClrMapping/>
  </p:clrMapOvr>
  <p:transition advClick="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smtClean="0"/>
              <a:t>3-1-3</a:t>
            </a:r>
            <a:r>
              <a:rPr lang="zh-TW" altLang="en-US" dirty="0" smtClean="0"/>
              <a:t>半</a:t>
            </a:r>
            <a:r>
              <a:rPr lang="zh-TW" altLang="en-US" dirty="0"/>
              <a:t>監督式學習</a:t>
            </a:r>
            <a:r>
              <a:rPr lang="en-US" altLang="zh-TW" dirty="0"/>
              <a:t>(Semi-supervised Learning</a:t>
            </a:r>
            <a:r>
              <a:rPr lang="en-US" altLang="zh-TW" dirty="0" smtClean="0"/>
              <a:t>)</a:t>
            </a: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半</a:t>
            </a:r>
            <a:r>
              <a:rPr kumimoji="1" lang="zh-TW" altLang="en-US" sz="2400" b="0" dirty="0">
                <a:solidFill>
                  <a:schemeClr val="tx1"/>
                </a:solidFill>
                <a:latin typeface="Times New Roman" pitchFamily="18" charset="0"/>
                <a:ea typeface="標楷體" pitchFamily="65" charset="-120"/>
              </a:rPr>
              <a:t>監督式學習顧名思義就是結合監督式學習與非監督式學習的一種方法</a:t>
            </a:r>
            <a:r>
              <a:rPr kumimoji="1" lang="zh-TW" altLang="en-US" sz="2400" b="0" dirty="0" smtClean="0">
                <a:solidFill>
                  <a:schemeClr val="tx1"/>
                </a:solidFill>
                <a:latin typeface="Times New Roman" pitchFamily="18" charset="0"/>
                <a:ea typeface="標楷體" pitchFamily="65" charset="-120"/>
              </a:rPr>
              <a:t>，如果</a:t>
            </a:r>
            <a:r>
              <a:rPr kumimoji="1" lang="zh-TW" altLang="en-US" sz="2400" b="0" dirty="0">
                <a:solidFill>
                  <a:schemeClr val="tx1"/>
                </a:solidFill>
                <a:latin typeface="Times New Roman" pitchFamily="18" charset="0"/>
                <a:ea typeface="標楷體" pitchFamily="65" charset="-120"/>
              </a:rPr>
              <a:t>有大量的標籤樣本將會增加分類</a:t>
            </a:r>
            <a:r>
              <a:rPr kumimoji="1" lang="zh-TW" altLang="en-US" sz="2400" b="0" dirty="0" smtClean="0">
                <a:solidFill>
                  <a:schemeClr val="tx1"/>
                </a:solidFill>
                <a:latin typeface="Times New Roman" pitchFamily="18" charset="0"/>
                <a:ea typeface="標楷體" pitchFamily="65" charset="-120"/>
              </a:rPr>
              <a:t>模型的</a:t>
            </a:r>
            <a:r>
              <a:rPr kumimoji="1" lang="zh-TW" altLang="en-US" sz="2400" b="0" dirty="0">
                <a:solidFill>
                  <a:schemeClr val="tx1"/>
                </a:solidFill>
                <a:latin typeface="Times New Roman" pitchFamily="18" charset="0"/>
                <a:ea typeface="標楷體" pitchFamily="65" charset="-120"/>
              </a:rPr>
              <a:t>精確度。但是在實際的應用中，有些領域人工標示的樣本成本很高，但是沒有標籤的</a:t>
            </a:r>
            <a:r>
              <a:rPr kumimoji="1" lang="zh-TW" altLang="en-US" sz="2400" b="0" dirty="0" smtClean="0">
                <a:solidFill>
                  <a:schemeClr val="tx1"/>
                </a:solidFill>
                <a:latin typeface="Times New Roman" pitchFamily="18" charset="0"/>
                <a:ea typeface="標楷體" pitchFamily="65" charset="-120"/>
              </a:rPr>
              <a:t>樣本</a:t>
            </a:r>
            <a:r>
              <a:rPr kumimoji="1" lang="zh-TW" altLang="en-US" sz="2400" b="0" dirty="0">
                <a:solidFill>
                  <a:schemeClr val="tx1"/>
                </a:solidFill>
                <a:latin typeface="Times New Roman" pitchFamily="18" charset="0"/>
                <a:ea typeface="標楷體" pitchFamily="65" charset="-120"/>
              </a:rPr>
              <a:t>數量卻非常龐大</a:t>
            </a:r>
            <a:r>
              <a:rPr kumimoji="1" lang="zh-TW" altLang="en-US" sz="2400" b="0" dirty="0" smtClean="0">
                <a:solidFill>
                  <a:schemeClr val="tx1"/>
                </a:solidFill>
                <a:latin typeface="Times New Roman" pitchFamily="18" charset="0"/>
                <a:ea typeface="標楷體" pitchFamily="65" charset="-120"/>
              </a:rPr>
              <a:t>。所以</a:t>
            </a:r>
            <a:r>
              <a:rPr kumimoji="1" lang="zh-TW" altLang="en-US" sz="2400" b="0" dirty="0">
                <a:solidFill>
                  <a:schemeClr val="tx1"/>
                </a:solidFill>
                <a:latin typeface="Times New Roman" pitchFamily="18" charset="0"/>
                <a:ea typeface="標楷體" pitchFamily="65" charset="-120"/>
              </a:rPr>
              <a:t>半監督式學習就是利用大量的無標籤樣本和少量的標籤樣本來解決標籤樣本不足的問題。以資料分群而言，先以有標籤的樣本求出一條分界線，剩下沒標籤的樣本再依據整體分布來調整分界線，同時具有非監督式學習高自動化的優點，又能</a:t>
            </a:r>
            <a:r>
              <a:rPr kumimoji="1" lang="zh-TW" altLang="en-US" sz="2400" b="0" dirty="0" smtClean="0">
                <a:solidFill>
                  <a:schemeClr val="tx1"/>
                </a:solidFill>
                <a:latin typeface="Times New Roman" pitchFamily="18" charset="0"/>
                <a:ea typeface="標楷體" pitchFamily="65" charset="-120"/>
              </a:rPr>
              <a:t>降低</a:t>
            </a:r>
            <a:r>
              <a:rPr kumimoji="1" lang="zh-TW" altLang="en-US" sz="2400" b="0" dirty="0">
                <a:solidFill>
                  <a:schemeClr val="tx1"/>
                </a:solidFill>
                <a:latin typeface="Times New Roman" pitchFamily="18" charset="0"/>
                <a:ea typeface="標楷體" pitchFamily="65" charset="-120"/>
              </a:rPr>
              <a:t>人工標籤資料的成本。</a:t>
            </a:r>
          </a:p>
        </p:txBody>
      </p:sp>
    </p:spTree>
    <p:extLst>
      <p:ext uri="{BB962C8B-B14F-4D97-AF65-F5344CB8AC3E}">
        <p14:creationId xmlns:p14="http://schemas.microsoft.com/office/powerpoint/2010/main" val="3111164619"/>
      </p:ext>
    </p:extLst>
  </p:cSld>
  <p:clrMapOvr>
    <a:masterClrMapping/>
  </p:clrMapOvr>
  <p:transition advClick="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316912" cy="5040312"/>
          </a:xfrm>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例如有</a:t>
            </a:r>
            <a:r>
              <a:rPr kumimoji="1" lang="en-US" altLang="zh-TW" sz="2400" b="0" dirty="0" smtClean="0">
                <a:solidFill>
                  <a:schemeClr val="tx1"/>
                </a:solidFill>
                <a:latin typeface="Times New Roman" pitchFamily="18" charset="0"/>
                <a:ea typeface="標楷體" pitchFamily="65" charset="-120"/>
              </a:rPr>
              <a:t>100</a:t>
            </a:r>
            <a:r>
              <a:rPr kumimoji="1" lang="zh-TW" altLang="en-US" sz="2400" b="0" dirty="0" smtClean="0">
                <a:solidFill>
                  <a:schemeClr val="tx1"/>
                </a:solidFill>
                <a:latin typeface="Times New Roman" pitchFamily="18" charset="0"/>
                <a:ea typeface="標楷體" pitchFamily="65" charset="-120"/>
              </a:rPr>
              <a:t>張</a:t>
            </a:r>
            <a:r>
              <a:rPr kumimoji="1" lang="zh-TW" altLang="en-US" sz="2400" b="0" dirty="0">
                <a:solidFill>
                  <a:schemeClr val="tx1"/>
                </a:solidFill>
                <a:latin typeface="Times New Roman" pitchFamily="18" charset="0"/>
                <a:ea typeface="標楷體" pitchFamily="65" charset="-120"/>
              </a:rPr>
              <a:t>照片，標註</a:t>
            </a:r>
            <a:r>
              <a:rPr kumimoji="1" lang="zh-TW" altLang="en-US" sz="2400" b="0" dirty="0" smtClean="0">
                <a:solidFill>
                  <a:schemeClr val="tx1"/>
                </a:solidFill>
                <a:latin typeface="Times New Roman" pitchFamily="18" charset="0"/>
                <a:ea typeface="標楷體" pitchFamily="65" charset="-120"/>
              </a:rPr>
              <a:t>其中</a:t>
            </a:r>
            <a:r>
              <a:rPr kumimoji="1" lang="en-US" altLang="zh-TW" sz="2400" b="0" dirty="0" smtClean="0">
                <a:solidFill>
                  <a:schemeClr val="tx1"/>
                </a:solidFill>
                <a:latin typeface="Times New Roman" pitchFamily="18" charset="0"/>
                <a:ea typeface="標楷體" pitchFamily="65" charset="-120"/>
              </a:rPr>
              <a:t>10</a:t>
            </a:r>
            <a:r>
              <a:rPr kumimoji="1" lang="zh-TW" altLang="en-US" sz="2400" b="0" dirty="0" smtClean="0">
                <a:solidFill>
                  <a:schemeClr val="tx1"/>
                </a:solidFill>
                <a:latin typeface="Times New Roman" pitchFamily="18" charset="0"/>
                <a:ea typeface="標楷體" pitchFamily="65" charset="-120"/>
              </a:rPr>
              <a:t>張</a:t>
            </a:r>
            <a:r>
              <a:rPr kumimoji="1" lang="zh-TW" altLang="en-US" sz="2400" b="0" dirty="0">
                <a:solidFill>
                  <a:schemeClr val="tx1"/>
                </a:solidFill>
                <a:latin typeface="Times New Roman" pitchFamily="18" charset="0"/>
                <a:ea typeface="標楷體" pitchFamily="65" charset="-120"/>
              </a:rPr>
              <a:t>哪些是貓哪些是狗。機器</a:t>
            </a:r>
            <a:r>
              <a:rPr kumimoji="1" lang="zh-TW" altLang="en-US" sz="2400" b="0" dirty="0" smtClean="0">
                <a:solidFill>
                  <a:schemeClr val="tx1"/>
                </a:solidFill>
                <a:latin typeface="Times New Roman" pitchFamily="18" charset="0"/>
                <a:ea typeface="標楷體" pitchFamily="65" charset="-120"/>
              </a:rPr>
              <a:t>透過這</a:t>
            </a:r>
            <a:r>
              <a:rPr kumimoji="1" lang="en-US" altLang="zh-TW" sz="2400" b="0" dirty="0" smtClean="0">
                <a:solidFill>
                  <a:schemeClr val="tx1"/>
                </a:solidFill>
                <a:latin typeface="Times New Roman" pitchFamily="18" charset="0"/>
                <a:ea typeface="標楷體" pitchFamily="65" charset="-120"/>
              </a:rPr>
              <a:t>10</a:t>
            </a:r>
            <a:r>
              <a:rPr kumimoji="1" lang="zh-TW" altLang="en-US" sz="2400" b="0" dirty="0" smtClean="0">
                <a:solidFill>
                  <a:schemeClr val="tx1"/>
                </a:solidFill>
                <a:latin typeface="Times New Roman" pitchFamily="18" charset="0"/>
                <a:ea typeface="標楷體" pitchFamily="65" charset="-120"/>
              </a:rPr>
              <a:t>張</a:t>
            </a:r>
            <a:r>
              <a:rPr kumimoji="1" lang="zh-TW" altLang="en-US" sz="2400" b="0" dirty="0">
                <a:solidFill>
                  <a:schemeClr val="tx1"/>
                </a:solidFill>
                <a:latin typeface="Times New Roman" pitchFamily="18" charset="0"/>
                <a:ea typeface="標楷體" pitchFamily="65" charset="-120"/>
              </a:rPr>
              <a:t>照片的特徵去辨識及分類剩餘的照片，如圖 </a:t>
            </a:r>
            <a:r>
              <a:rPr kumimoji="1" lang="en-US" altLang="zh-TW" sz="2400" b="0" dirty="0">
                <a:solidFill>
                  <a:schemeClr val="tx1"/>
                </a:solidFill>
                <a:latin typeface="Times New Roman" pitchFamily="18" charset="0"/>
                <a:ea typeface="標楷體" pitchFamily="65" charset="-120"/>
              </a:rPr>
              <a:t>3-9</a:t>
            </a:r>
            <a:r>
              <a:rPr kumimoji="1" lang="zh-TW" altLang="en-US" sz="2400" b="0" dirty="0">
                <a:solidFill>
                  <a:schemeClr val="tx1"/>
                </a:solidFill>
                <a:latin typeface="Times New Roman" pitchFamily="18" charset="0"/>
                <a:ea typeface="標楷體" pitchFamily="65" charset="-120"/>
              </a:rPr>
              <a:t>。因為已經有辨識的依據，</a:t>
            </a:r>
            <a:r>
              <a:rPr kumimoji="1" lang="zh-TW" altLang="en-US" sz="2400" b="0" dirty="0" smtClean="0">
                <a:solidFill>
                  <a:schemeClr val="tx1"/>
                </a:solidFill>
                <a:latin typeface="Times New Roman" pitchFamily="18" charset="0"/>
                <a:ea typeface="標楷體" pitchFamily="65" charset="-120"/>
              </a:rPr>
              <a:t>所以</a:t>
            </a:r>
            <a:r>
              <a:rPr kumimoji="1" lang="zh-TW" altLang="en-US" sz="2400" b="0" dirty="0">
                <a:solidFill>
                  <a:schemeClr val="tx1"/>
                </a:solidFill>
                <a:latin typeface="Times New Roman" pitchFamily="18" charset="0"/>
                <a:ea typeface="標楷體" pitchFamily="65" charset="-120"/>
              </a:rPr>
              <a:t>預測出來的結果通常比非監督式學習準確。半監督式學習具有許多實際的應用，例如</a:t>
            </a:r>
            <a:r>
              <a:rPr kumimoji="1" lang="zh-TW" altLang="en-US" sz="2400" b="0" dirty="0" smtClean="0">
                <a:solidFill>
                  <a:schemeClr val="tx1"/>
                </a:solidFill>
                <a:latin typeface="Times New Roman" pitchFamily="18" charset="0"/>
                <a:ea typeface="標楷體" pitchFamily="65" charset="-120"/>
              </a:rPr>
              <a:t>自然語言</a:t>
            </a:r>
            <a:r>
              <a:rPr kumimoji="1" lang="zh-TW" altLang="en-US" sz="2400" b="0" dirty="0">
                <a:solidFill>
                  <a:schemeClr val="tx1"/>
                </a:solidFill>
                <a:latin typeface="Times New Roman" pitchFamily="18" charset="0"/>
                <a:ea typeface="標楷體" pitchFamily="65" charset="-120"/>
              </a:rPr>
              <a:t>處理、網路內容分類、語音識別、垃圾郵件過濾、影片監控和蛋白質序列分類等。</a:t>
            </a:r>
          </a:p>
        </p:txBody>
      </p:sp>
    </p:spTree>
    <p:extLst>
      <p:ext uri="{BB962C8B-B14F-4D97-AF65-F5344CB8AC3E}">
        <p14:creationId xmlns:p14="http://schemas.microsoft.com/office/powerpoint/2010/main" val="4004640329"/>
      </p:ext>
    </p:extLst>
  </p:cSld>
  <p:clrMapOvr>
    <a:masterClrMapping/>
  </p:clrMapOvr>
  <p:transition advClick="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5139" y="644550"/>
            <a:ext cx="4394200" cy="5798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3837266"/>
      </p:ext>
    </p:extLst>
  </p:cSld>
  <p:clrMapOvr>
    <a:masterClrMapping/>
  </p:clrMapOvr>
  <p:transition advClick="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3-1-4</a:t>
            </a:r>
            <a:r>
              <a:rPr lang="zh-TW" altLang="en-US" dirty="0"/>
              <a:t>　強化學習 </a:t>
            </a:r>
            <a:r>
              <a:rPr lang="en-US" altLang="zh-TW" dirty="0"/>
              <a:t>(Reinforcement Learning</a:t>
            </a:r>
            <a:r>
              <a:rPr lang="en-US" altLang="zh-TW" dirty="0" smtClean="0"/>
              <a:t>)</a:t>
            </a: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強化</a:t>
            </a:r>
            <a:r>
              <a:rPr kumimoji="1" lang="zh-TW" altLang="en-US" sz="2400" b="0" dirty="0">
                <a:solidFill>
                  <a:schemeClr val="tx1"/>
                </a:solidFill>
                <a:latin typeface="Times New Roman" pitchFamily="18" charset="0"/>
                <a:ea typeface="標楷體" pitchFamily="65" charset="-120"/>
              </a:rPr>
              <a:t>學習是機器學習的一種方法，讓電腦從一開始什麼資訊都沒有的情況下，透過</a:t>
            </a:r>
            <a:r>
              <a:rPr kumimoji="1" lang="zh-TW" altLang="en-US" sz="2400" b="0" dirty="0" smtClean="0">
                <a:solidFill>
                  <a:schemeClr val="tx1"/>
                </a:solidFill>
                <a:latin typeface="Times New Roman" pitchFamily="18" charset="0"/>
                <a:ea typeface="標楷體" pitchFamily="65" charset="-120"/>
              </a:rPr>
              <a:t>與環境</a:t>
            </a:r>
            <a:r>
              <a:rPr kumimoji="1" lang="zh-TW" altLang="en-US" sz="2400" b="0" dirty="0">
                <a:solidFill>
                  <a:schemeClr val="tx1"/>
                </a:solidFill>
                <a:latin typeface="Times New Roman" pitchFamily="18" charset="0"/>
                <a:ea typeface="標楷體" pitchFamily="65" charset="-120"/>
              </a:rPr>
              <a:t>互動來不斷收集訊息採取行動，並從錯誤中學習，最後找到規律，學會了達到目的的方法。麼是最佳策略，以獲得最大的回報</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DeepMind</a:t>
            </a:r>
            <a:r>
              <a:rPr kumimoji="1" lang="zh-TW" altLang="en-US" sz="2400" b="0" dirty="0" smtClean="0">
                <a:solidFill>
                  <a:schemeClr val="tx1"/>
                </a:solidFill>
                <a:latin typeface="Times New Roman" pitchFamily="18" charset="0"/>
                <a:ea typeface="標楷體" pitchFamily="65" charset="-120"/>
              </a:rPr>
              <a:t>的</a:t>
            </a:r>
            <a:r>
              <a:rPr kumimoji="1" lang="en-US" altLang="zh-TW" sz="2400" b="0" dirty="0" err="1" smtClean="0">
                <a:solidFill>
                  <a:schemeClr val="tx1"/>
                </a:solidFill>
                <a:latin typeface="Times New Roman" pitchFamily="18" charset="0"/>
                <a:ea typeface="標楷體" pitchFamily="65" charset="-120"/>
              </a:rPr>
              <a:t>AlphaGo</a:t>
            </a:r>
            <a:r>
              <a:rPr kumimoji="1" lang="zh-TW" altLang="en-US" sz="2400" b="0" dirty="0" smtClean="0">
                <a:solidFill>
                  <a:schemeClr val="tx1"/>
                </a:solidFill>
                <a:latin typeface="Times New Roman" pitchFamily="18" charset="0"/>
                <a:ea typeface="標楷體" pitchFamily="65" charset="-120"/>
              </a:rPr>
              <a:t>透過</a:t>
            </a:r>
            <a:r>
              <a:rPr kumimoji="1" lang="zh-TW" altLang="en-US" sz="2400" b="0" dirty="0">
                <a:solidFill>
                  <a:schemeClr val="tx1"/>
                </a:solidFill>
                <a:latin typeface="Times New Roman" pitchFamily="18" charset="0"/>
                <a:ea typeface="標楷體" pitchFamily="65" charset="-120"/>
              </a:rPr>
              <a:t>分析數以百萬計的棋譜，並與自己下棋學習獲勝的策略，</a:t>
            </a:r>
            <a:r>
              <a:rPr kumimoji="1" lang="zh-TW" altLang="en-US" sz="2400" b="0" dirty="0" smtClean="0">
                <a:solidFill>
                  <a:schemeClr val="tx1"/>
                </a:solidFill>
                <a:latin typeface="Times New Roman" pitchFamily="18" charset="0"/>
                <a:ea typeface="標楷體" pitchFamily="65" charset="-120"/>
              </a:rPr>
              <a:t>最後</a:t>
            </a:r>
            <a:r>
              <a:rPr kumimoji="1" lang="zh-TW" altLang="en-US" sz="2400" b="0" dirty="0">
                <a:solidFill>
                  <a:schemeClr val="tx1"/>
                </a:solidFill>
                <a:latin typeface="Times New Roman" pitchFamily="18" charset="0"/>
                <a:ea typeface="標楷體" pitchFamily="65" charset="-120"/>
              </a:rPr>
              <a:t>，在</a:t>
            </a:r>
            <a:r>
              <a:rPr kumimoji="1" lang="en-US" altLang="zh-TW" sz="2400" b="0" dirty="0" smtClean="0">
                <a:solidFill>
                  <a:schemeClr val="tx1"/>
                </a:solidFill>
                <a:latin typeface="Times New Roman" pitchFamily="18" charset="0"/>
                <a:ea typeface="標楷體" pitchFamily="65" charset="-120"/>
              </a:rPr>
              <a:t>2016</a:t>
            </a:r>
            <a:r>
              <a:rPr kumimoji="1" lang="zh-TW" altLang="en-US" sz="2400" b="0" dirty="0" smtClean="0">
                <a:solidFill>
                  <a:schemeClr val="tx1"/>
                </a:solidFill>
                <a:latin typeface="Times New Roman" pitchFamily="18" charset="0"/>
                <a:ea typeface="標楷體" pitchFamily="65" charset="-120"/>
              </a:rPr>
              <a:t>年</a:t>
            </a:r>
            <a:r>
              <a:rPr kumimoji="1" lang="en-US" altLang="zh-TW" sz="2400" b="0" dirty="0" smtClean="0">
                <a:solidFill>
                  <a:schemeClr val="tx1"/>
                </a:solidFill>
                <a:latin typeface="Times New Roman" pitchFamily="18" charset="0"/>
                <a:ea typeface="標楷體" pitchFamily="65" charset="-120"/>
              </a:rPr>
              <a:t>3</a:t>
            </a:r>
            <a:r>
              <a:rPr kumimoji="1" lang="zh-TW" altLang="en-US" sz="2400" b="0" dirty="0" smtClean="0">
                <a:solidFill>
                  <a:schemeClr val="tx1"/>
                </a:solidFill>
                <a:latin typeface="Times New Roman" pitchFamily="18" charset="0"/>
                <a:ea typeface="標楷體" pitchFamily="65" charset="-120"/>
              </a:rPr>
              <a:t>月</a:t>
            </a:r>
            <a:r>
              <a:rPr kumimoji="1" lang="zh-TW" altLang="en-US" sz="2400" b="0" dirty="0">
                <a:solidFill>
                  <a:schemeClr val="tx1"/>
                </a:solidFill>
                <a:latin typeface="Times New Roman" pitchFamily="18" charset="0"/>
                <a:ea typeface="標楷體" pitchFamily="65" charset="-120"/>
              </a:rPr>
              <a:t>擊敗世界圍棋冠軍李世乭，如圖</a:t>
            </a:r>
            <a:r>
              <a:rPr kumimoji="1" lang="en-US" altLang="zh-TW" sz="2400" b="0" dirty="0">
                <a:solidFill>
                  <a:schemeClr val="tx1"/>
                </a:solidFill>
                <a:latin typeface="Times New Roman" pitchFamily="18" charset="0"/>
                <a:ea typeface="標楷體" pitchFamily="65" charset="-120"/>
              </a:rPr>
              <a:t>3-11</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3048910966"/>
      </p:ext>
    </p:extLst>
  </p:cSld>
  <p:clrMapOvr>
    <a:masterClrMapping/>
  </p:clrMapOvr>
  <p:transition advClick="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100" y="2312737"/>
            <a:ext cx="7645903" cy="326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628292"/>
      </p:ext>
    </p:extLst>
  </p:cSld>
  <p:clrMapOvr>
    <a:masterClrMapping/>
  </p:clrMapOvr>
  <p:transition advClick="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以下</a:t>
            </a:r>
            <a:r>
              <a:rPr kumimoji="1" lang="zh-TW" altLang="en-US" sz="2400" b="0" dirty="0">
                <a:solidFill>
                  <a:schemeClr val="tx1"/>
                </a:solidFill>
                <a:latin typeface="Times New Roman" pitchFamily="18" charset="0"/>
                <a:ea typeface="標楷體" pitchFamily="65" charset="-120"/>
              </a:rPr>
              <a:t>將說明在強化學習中一個常用的</a:t>
            </a:r>
            <a:r>
              <a:rPr kumimoji="1" lang="en-US" altLang="zh-TW" sz="2400" b="0" dirty="0" smtClean="0">
                <a:solidFill>
                  <a:schemeClr val="tx1"/>
                </a:solidFill>
                <a:latin typeface="Times New Roman" pitchFamily="18" charset="0"/>
                <a:ea typeface="標楷體" pitchFamily="65" charset="-120"/>
              </a:rPr>
              <a:t>Q-learning</a:t>
            </a:r>
            <a:r>
              <a:rPr kumimoji="1" lang="zh-TW" altLang="en-US" sz="2400" b="0" dirty="0" smtClean="0">
                <a:solidFill>
                  <a:schemeClr val="tx1"/>
                </a:solidFill>
                <a:latin typeface="Times New Roman" pitchFamily="18" charset="0"/>
                <a:ea typeface="標楷體" pitchFamily="65" charset="-120"/>
              </a:rPr>
              <a:t>方法</a:t>
            </a:r>
            <a:r>
              <a:rPr kumimoji="1" lang="zh-TW" altLang="en-US" sz="2400" b="0" dirty="0">
                <a:solidFill>
                  <a:schemeClr val="tx1"/>
                </a:solidFill>
                <a:latin typeface="Times New Roman" pitchFamily="18" charset="0"/>
                <a:ea typeface="標楷體" pitchFamily="65" charset="-120"/>
              </a:rPr>
              <a:t>。如圖</a:t>
            </a:r>
            <a:r>
              <a:rPr kumimoji="1" lang="en-US" altLang="zh-TW" sz="2400" b="0" dirty="0" smtClean="0">
                <a:solidFill>
                  <a:schemeClr val="tx1"/>
                </a:solidFill>
                <a:latin typeface="Times New Roman" pitchFamily="18" charset="0"/>
                <a:ea typeface="標楷體" pitchFamily="65" charset="-120"/>
              </a:rPr>
              <a:t>3-12</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，假設有一個迷宮，迷宮中有</a:t>
            </a:r>
            <a:r>
              <a:rPr kumimoji="1" lang="en-US" altLang="zh-TW" sz="2400" b="0" dirty="0" smtClean="0">
                <a:solidFill>
                  <a:schemeClr val="tx1"/>
                </a:solidFill>
                <a:latin typeface="Times New Roman" pitchFamily="18" charset="0"/>
                <a:ea typeface="標楷體" pitchFamily="65" charset="-120"/>
              </a:rPr>
              <a:t>5</a:t>
            </a:r>
            <a:r>
              <a:rPr kumimoji="1" lang="zh-TW" altLang="en-US" sz="2400" b="0" dirty="0" smtClean="0">
                <a:solidFill>
                  <a:schemeClr val="tx1"/>
                </a:solidFill>
                <a:latin typeface="Times New Roman" pitchFamily="18" charset="0"/>
                <a:ea typeface="標楷體" pitchFamily="65" charset="-120"/>
              </a:rPr>
              <a:t>個</a:t>
            </a:r>
            <a:r>
              <a:rPr kumimoji="1" lang="zh-TW" altLang="en-US" sz="2400" b="0" dirty="0">
                <a:solidFill>
                  <a:schemeClr val="tx1"/>
                </a:solidFill>
                <a:latin typeface="Times New Roman" pitchFamily="18" charset="0"/>
                <a:ea typeface="標楷體" pitchFamily="65" charset="-120"/>
              </a:rPr>
              <a:t>房間，分別編號為</a:t>
            </a:r>
            <a:r>
              <a:rPr kumimoji="1" lang="en-US" altLang="zh-TW" sz="2400" b="0" dirty="0" smtClean="0">
                <a:solidFill>
                  <a:schemeClr val="tx1"/>
                </a:solidFill>
                <a:latin typeface="Times New Roman" pitchFamily="18" charset="0"/>
                <a:ea typeface="標楷體" pitchFamily="65" charset="-120"/>
              </a:rPr>
              <a:t>1∼5</a:t>
            </a:r>
            <a:r>
              <a:rPr kumimoji="1" lang="zh-TW" altLang="en-US" sz="2400" b="0" dirty="0">
                <a:solidFill>
                  <a:schemeClr val="tx1"/>
                </a:solidFill>
                <a:latin typeface="Times New Roman" pitchFamily="18" charset="0"/>
                <a:ea typeface="標楷體" pitchFamily="65" charset="-120"/>
              </a:rPr>
              <a:t>，編號</a:t>
            </a:r>
            <a:r>
              <a:rPr kumimoji="1" lang="en-US" altLang="zh-TW" sz="2400" b="0" dirty="0">
                <a:solidFill>
                  <a:schemeClr val="tx1"/>
                </a:solidFill>
                <a:latin typeface="Times New Roman" pitchFamily="18" charset="0"/>
                <a:ea typeface="標楷體" pitchFamily="65" charset="-120"/>
              </a:rPr>
              <a:t>6</a:t>
            </a:r>
            <a:r>
              <a:rPr kumimoji="1" lang="zh-TW" altLang="en-US" sz="2400" b="0" dirty="0">
                <a:solidFill>
                  <a:schemeClr val="tx1"/>
                </a:solidFill>
                <a:latin typeface="Times New Roman" pitchFamily="18" charset="0"/>
                <a:ea typeface="標楷體" pitchFamily="65" charset="-120"/>
              </a:rPr>
              <a:t>代表室外，代理人瑪莉歐不知道整個迷宮的地圖，它使用強化學習的概念，試圖學習找出迷宮的出口。，如圖</a:t>
            </a:r>
            <a:r>
              <a:rPr kumimoji="1" lang="en-US" altLang="zh-TW" sz="2400" b="0" dirty="0" smtClean="0">
                <a:solidFill>
                  <a:schemeClr val="tx1"/>
                </a:solidFill>
                <a:latin typeface="Times New Roman" pitchFamily="18" charset="0"/>
                <a:ea typeface="標楷體" pitchFamily="65" charset="-120"/>
              </a:rPr>
              <a:t>3-13</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，房間代表節點，門代表線，因為門是雙向的，所以兩</a:t>
            </a:r>
            <a:r>
              <a:rPr kumimoji="1" lang="zh-TW" altLang="en-US" sz="2400" b="0" dirty="0" smtClean="0">
                <a:solidFill>
                  <a:schemeClr val="tx1"/>
                </a:solidFill>
                <a:latin typeface="Times New Roman" pitchFamily="18" charset="0"/>
                <a:ea typeface="標楷體" pitchFamily="65" charset="-120"/>
              </a:rPr>
              <a:t>個節點</a:t>
            </a:r>
            <a:r>
              <a:rPr kumimoji="1" lang="zh-TW" altLang="en-US" sz="2400" b="0" dirty="0">
                <a:solidFill>
                  <a:schemeClr val="tx1"/>
                </a:solidFill>
                <a:latin typeface="Times New Roman" pitchFamily="18" charset="0"/>
                <a:ea typeface="標楷體" pitchFamily="65" charset="-120"/>
              </a:rPr>
              <a:t>間會有兩條不同方向的線。</a:t>
            </a:r>
          </a:p>
          <a:p>
            <a:endParaRPr lang="zh-TW" altLang="en-US" dirty="0"/>
          </a:p>
        </p:txBody>
      </p:sp>
    </p:spTree>
    <p:extLst>
      <p:ext uri="{BB962C8B-B14F-4D97-AF65-F5344CB8AC3E}">
        <p14:creationId xmlns:p14="http://schemas.microsoft.com/office/powerpoint/2010/main" val="4143088162"/>
      </p:ext>
    </p:extLst>
  </p:cSld>
  <p:clrMapOvr>
    <a:masterClrMapping/>
  </p:clrMapOvr>
  <p:transition advClick="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88900" y="1341438"/>
            <a:ext cx="8394700" cy="5040312"/>
          </a:xfrm>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如</a:t>
            </a:r>
            <a:r>
              <a:rPr kumimoji="1" lang="zh-TW" altLang="en-US" sz="2400" b="0" dirty="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3-14</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，瑪莉歐在房間內，可以選擇不同的門</a:t>
            </a:r>
            <a:r>
              <a:rPr kumimoji="1" lang="zh-TW" altLang="en-US" sz="2400" b="0" dirty="0" smtClean="0">
                <a:solidFill>
                  <a:schemeClr val="tx1"/>
                </a:solidFill>
                <a:latin typeface="Times New Roman" pitchFamily="18" charset="0"/>
                <a:ea typeface="標楷體" pitchFamily="65" charset="-120"/>
              </a:rPr>
              <a:t>，同時</a:t>
            </a:r>
            <a:r>
              <a:rPr kumimoji="1" lang="zh-TW" altLang="en-US" sz="2400" b="0" dirty="0">
                <a:solidFill>
                  <a:schemeClr val="tx1"/>
                </a:solidFill>
                <a:latin typeface="Times New Roman" pitchFamily="18" charset="0"/>
                <a:ea typeface="標楷體" pitchFamily="65" charset="-120"/>
              </a:rPr>
              <a:t>也會有不同的獎勵值，若瑪莉歐找到出口就給予</a:t>
            </a:r>
            <a:r>
              <a:rPr kumimoji="1" lang="en-US" altLang="zh-TW" sz="2400" b="0" dirty="0" smtClean="0">
                <a:solidFill>
                  <a:schemeClr val="tx1"/>
                </a:solidFill>
                <a:latin typeface="Times New Roman" pitchFamily="18" charset="0"/>
                <a:ea typeface="標楷體" pitchFamily="65" charset="-120"/>
              </a:rPr>
              <a:t>100</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獎勵，其他就給予</a:t>
            </a:r>
            <a:r>
              <a:rPr kumimoji="1" lang="en-US" altLang="zh-TW" sz="2400" b="0" dirty="0" smtClean="0">
                <a:solidFill>
                  <a:schemeClr val="tx1"/>
                </a:solidFill>
                <a:latin typeface="Times New Roman" pitchFamily="18" charset="0"/>
                <a:ea typeface="標楷體" pitchFamily="65" charset="-120"/>
              </a:rPr>
              <a:t>0</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獎勵</a:t>
            </a:r>
            <a:r>
              <a:rPr kumimoji="1" lang="zh-TW" altLang="en-US" sz="2400" b="0" dirty="0" smtClean="0">
                <a:solidFill>
                  <a:schemeClr val="tx1"/>
                </a:solidFill>
                <a:latin typeface="Times New Roman" pitchFamily="18" charset="0"/>
                <a:ea typeface="標楷體" pitchFamily="65" charset="-120"/>
              </a:rPr>
              <a:t>，如果</a:t>
            </a:r>
            <a:r>
              <a:rPr kumimoji="1" lang="zh-TW" altLang="en-US" sz="2400" b="0" dirty="0">
                <a:solidFill>
                  <a:schemeClr val="tx1"/>
                </a:solidFill>
                <a:latin typeface="Times New Roman" pitchFamily="18" charset="0"/>
                <a:ea typeface="標楷體" pitchFamily="65" charset="-120"/>
              </a:rPr>
              <a:t>瑪莉歐在房間</a:t>
            </a:r>
            <a:r>
              <a:rPr kumimoji="1" lang="en-US" altLang="zh-TW" sz="2400" b="0" dirty="0">
                <a:solidFill>
                  <a:schemeClr val="tx1"/>
                </a:solidFill>
                <a:latin typeface="Times New Roman" pitchFamily="18" charset="0"/>
                <a:ea typeface="標楷體" pitchFamily="65" charset="-120"/>
              </a:rPr>
              <a:t>3</a:t>
            </a:r>
            <a:r>
              <a:rPr kumimoji="1" lang="zh-TW" altLang="en-US" sz="2400" b="0" dirty="0">
                <a:solidFill>
                  <a:schemeClr val="tx1"/>
                </a:solidFill>
                <a:latin typeface="Times New Roman" pitchFamily="18" charset="0"/>
                <a:ea typeface="標楷體" pitchFamily="65" charset="-120"/>
              </a:rPr>
              <a:t>，它只能往</a:t>
            </a:r>
            <a:r>
              <a:rPr kumimoji="1" lang="zh-TW" altLang="en-US" sz="2400" b="0" dirty="0" smtClean="0">
                <a:solidFill>
                  <a:schemeClr val="tx1"/>
                </a:solidFill>
                <a:latin typeface="Times New Roman" pitchFamily="18" charset="0"/>
                <a:ea typeface="標楷體" pitchFamily="65" charset="-120"/>
              </a:rPr>
              <a:t>房間</a:t>
            </a:r>
            <a:r>
              <a:rPr kumimoji="1" lang="en-US" altLang="zh-TW" sz="2400" b="0" dirty="0" smtClean="0">
                <a:solidFill>
                  <a:schemeClr val="tx1"/>
                </a:solidFill>
                <a:latin typeface="Times New Roman" pitchFamily="18" charset="0"/>
                <a:ea typeface="標楷體" pitchFamily="65" charset="-120"/>
              </a:rPr>
              <a:t>4</a:t>
            </a:r>
            <a:r>
              <a:rPr kumimoji="1" lang="zh-TW" altLang="en-US" sz="2400" b="0" dirty="0" smtClean="0">
                <a:solidFill>
                  <a:schemeClr val="tx1"/>
                </a:solidFill>
                <a:latin typeface="Times New Roman" pitchFamily="18" charset="0"/>
                <a:ea typeface="標楷體" pitchFamily="65" charset="-120"/>
              </a:rPr>
              <a:t>走</a:t>
            </a:r>
            <a:r>
              <a:rPr kumimoji="1" lang="zh-TW" altLang="en-US" sz="2400" b="0" dirty="0">
                <a:solidFill>
                  <a:schemeClr val="tx1"/>
                </a:solidFill>
                <a:latin typeface="Times New Roman" pitchFamily="18" charset="0"/>
                <a:ea typeface="標楷體" pitchFamily="65" charset="-120"/>
              </a:rPr>
              <a:t>，但是並沒有找到出口，所以</a:t>
            </a:r>
            <a:r>
              <a:rPr kumimoji="1" lang="zh-TW" altLang="en-US" sz="2400" b="0" dirty="0" smtClean="0">
                <a:solidFill>
                  <a:schemeClr val="tx1"/>
                </a:solidFill>
                <a:latin typeface="Times New Roman" pitchFamily="18" charset="0"/>
                <a:ea typeface="標楷體" pitchFamily="65" charset="-120"/>
              </a:rPr>
              <a:t>這條</a:t>
            </a:r>
            <a:r>
              <a:rPr kumimoji="1" lang="zh-TW" altLang="en-US" sz="2400" b="0" dirty="0">
                <a:solidFill>
                  <a:schemeClr val="tx1"/>
                </a:solidFill>
                <a:latin typeface="Times New Roman" pitchFamily="18" charset="0"/>
                <a:ea typeface="標楷體" pitchFamily="65" charset="-120"/>
              </a:rPr>
              <a:t>線的獎勵為</a:t>
            </a:r>
            <a:r>
              <a:rPr kumimoji="1" lang="en-US" altLang="zh-TW" sz="2400" b="0" dirty="0">
                <a:solidFill>
                  <a:schemeClr val="tx1"/>
                </a:solidFill>
                <a:latin typeface="Times New Roman" pitchFamily="18" charset="0"/>
                <a:ea typeface="標楷體" pitchFamily="65" charset="-120"/>
              </a:rPr>
              <a:t>0</a:t>
            </a:r>
            <a:r>
              <a:rPr kumimoji="1" lang="zh-TW" altLang="en-US" sz="2400" b="0" dirty="0">
                <a:solidFill>
                  <a:schemeClr val="tx1"/>
                </a:solidFill>
                <a:latin typeface="Times New Roman" pitchFamily="18" charset="0"/>
                <a:ea typeface="標楷體" pitchFamily="65" charset="-120"/>
              </a:rPr>
              <a:t>；如果在房間</a:t>
            </a:r>
            <a:r>
              <a:rPr kumimoji="1" lang="en-US" altLang="zh-TW" sz="2400" b="0" dirty="0">
                <a:solidFill>
                  <a:schemeClr val="tx1"/>
                </a:solidFill>
                <a:latin typeface="Times New Roman" pitchFamily="18" charset="0"/>
                <a:ea typeface="標楷體" pitchFamily="65" charset="-120"/>
              </a:rPr>
              <a:t>4</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他可</a:t>
            </a:r>
            <a:r>
              <a:rPr kumimoji="1" lang="zh-TW" altLang="en-US" sz="2400" b="0" dirty="0">
                <a:solidFill>
                  <a:schemeClr val="tx1"/>
                </a:solidFill>
                <a:latin typeface="Times New Roman" pitchFamily="18" charset="0"/>
                <a:ea typeface="標楷體" pitchFamily="65" charset="-120"/>
              </a:rPr>
              <a:t>以往房間</a:t>
            </a:r>
            <a:r>
              <a:rPr kumimoji="1" lang="en-US" altLang="zh-TW" sz="2400" b="0" dirty="0">
                <a:solidFill>
                  <a:schemeClr val="tx1"/>
                </a:solidFill>
                <a:latin typeface="Times New Roman" pitchFamily="18" charset="0"/>
                <a:ea typeface="標楷體" pitchFamily="65" charset="-120"/>
              </a:rPr>
              <a:t>2</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3</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5</a:t>
            </a:r>
            <a:r>
              <a:rPr kumimoji="1" lang="zh-TW" altLang="en-US" sz="2400" b="0" dirty="0" smtClean="0">
                <a:solidFill>
                  <a:schemeClr val="tx1"/>
                </a:solidFill>
                <a:latin typeface="Times New Roman" pitchFamily="18" charset="0"/>
                <a:ea typeface="標楷體" pitchFamily="65" charset="-120"/>
              </a:rPr>
              <a:t>走</a:t>
            </a:r>
            <a:r>
              <a:rPr kumimoji="1" lang="zh-TW" altLang="en-US" sz="2400" b="0" dirty="0">
                <a:solidFill>
                  <a:schemeClr val="tx1"/>
                </a:solidFill>
                <a:latin typeface="Times New Roman" pitchFamily="18" charset="0"/>
                <a:ea typeface="標楷體" pitchFamily="65" charset="-120"/>
              </a:rPr>
              <a:t>，但是也</a:t>
            </a:r>
            <a:r>
              <a:rPr kumimoji="1" lang="zh-TW" altLang="en-US" sz="2400" b="0" dirty="0" smtClean="0">
                <a:solidFill>
                  <a:schemeClr val="tx1"/>
                </a:solidFill>
                <a:latin typeface="Times New Roman" pitchFamily="18" charset="0"/>
                <a:ea typeface="標楷體" pitchFamily="65" charset="-120"/>
              </a:rPr>
              <a:t>沒有</a:t>
            </a:r>
            <a:r>
              <a:rPr kumimoji="1" lang="zh-TW" altLang="en-US" sz="2400" b="0" dirty="0">
                <a:solidFill>
                  <a:schemeClr val="tx1"/>
                </a:solidFill>
                <a:latin typeface="Times New Roman" pitchFamily="18" charset="0"/>
                <a:ea typeface="標楷體" pitchFamily="65" charset="-120"/>
              </a:rPr>
              <a:t>馬上找到出口，所以這些線的</a:t>
            </a:r>
            <a:r>
              <a:rPr kumimoji="1" lang="zh-TW" altLang="en-US" sz="2400" b="0" dirty="0" smtClean="0">
                <a:solidFill>
                  <a:schemeClr val="tx1"/>
                </a:solidFill>
                <a:latin typeface="Times New Roman" pitchFamily="18" charset="0"/>
                <a:ea typeface="標楷體" pitchFamily="65" charset="-120"/>
              </a:rPr>
              <a:t>獎勵皆</a:t>
            </a:r>
            <a:r>
              <a:rPr kumimoji="1" lang="zh-TW" altLang="en-US" sz="2400" b="0" dirty="0">
                <a:solidFill>
                  <a:schemeClr val="tx1"/>
                </a:solidFill>
                <a:latin typeface="Times New Roman" pitchFamily="18" charset="0"/>
                <a:ea typeface="標楷體" pitchFamily="65" charset="-120"/>
              </a:rPr>
              <a:t>為</a:t>
            </a:r>
            <a:r>
              <a:rPr kumimoji="1" lang="en-US" altLang="zh-TW" sz="2400" b="0" dirty="0">
                <a:solidFill>
                  <a:schemeClr val="tx1"/>
                </a:solidFill>
                <a:latin typeface="Times New Roman" pitchFamily="18" charset="0"/>
                <a:ea typeface="標楷體" pitchFamily="65" charset="-120"/>
              </a:rPr>
              <a:t>0</a:t>
            </a:r>
            <a:r>
              <a:rPr kumimoji="1" lang="zh-TW" altLang="en-US" sz="2400" b="0" dirty="0">
                <a:solidFill>
                  <a:schemeClr val="tx1"/>
                </a:solidFill>
                <a:latin typeface="Times New Roman" pitchFamily="18" charset="0"/>
                <a:ea typeface="標楷體" pitchFamily="65" charset="-120"/>
              </a:rPr>
              <a:t>；如果在房間</a:t>
            </a:r>
            <a:r>
              <a:rPr kumimoji="1" lang="en-US" altLang="zh-TW" sz="2400" b="0" dirty="0">
                <a:solidFill>
                  <a:schemeClr val="tx1"/>
                </a:solidFill>
                <a:latin typeface="Times New Roman" pitchFamily="18" charset="0"/>
                <a:ea typeface="標楷體" pitchFamily="65" charset="-120"/>
              </a:rPr>
              <a:t>2</a:t>
            </a:r>
            <a:r>
              <a:rPr kumimoji="1" lang="zh-TW" altLang="en-US" sz="2400" b="0" dirty="0">
                <a:solidFill>
                  <a:schemeClr val="tx1"/>
                </a:solidFill>
                <a:latin typeface="Times New Roman" pitchFamily="18" charset="0"/>
                <a:ea typeface="標楷體" pitchFamily="65" charset="-120"/>
              </a:rPr>
              <a:t>，往室外</a:t>
            </a:r>
            <a:r>
              <a:rPr kumimoji="1" lang="en-US" altLang="zh-TW" sz="2400" b="0" dirty="0" smtClean="0">
                <a:solidFill>
                  <a:schemeClr val="tx1"/>
                </a:solidFill>
                <a:latin typeface="Times New Roman" pitchFamily="18" charset="0"/>
                <a:ea typeface="標楷體" pitchFamily="65" charset="-120"/>
              </a:rPr>
              <a:t>6</a:t>
            </a:r>
            <a:r>
              <a:rPr kumimoji="1" lang="zh-TW" altLang="en-US" sz="2400" b="0" dirty="0" smtClean="0">
                <a:solidFill>
                  <a:schemeClr val="tx1"/>
                </a:solidFill>
                <a:latin typeface="Times New Roman" pitchFamily="18" charset="0"/>
                <a:ea typeface="標楷體" pitchFamily="65" charset="-120"/>
              </a:rPr>
              <a:t>走即可</a:t>
            </a:r>
            <a:r>
              <a:rPr kumimoji="1" lang="zh-TW" altLang="en-US" sz="2400" b="0" dirty="0">
                <a:solidFill>
                  <a:schemeClr val="tx1"/>
                </a:solidFill>
                <a:latin typeface="Times New Roman" pitchFamily="18" charset="0"/>
                <a:ea typeface="標楷體" pitchFamily="65" charset="-120"/>
              </a:rPr>
              <a:t>找到出口，所以給予</a:t>
            </a:r>
            <a:r>
              <a:rPr kumimoji="1" lang="en-US" altLang="zh-TW" sz="2400" b="0" dirty="0" smtClean="0">
                <a:solidFill>
                  <a:schemeClr val="tx1"/>
                </a:solidFill>
                <a:latin typeface="Times New Roman" pitchFamily="18" charset="0"/>
                <a:ea typeface="標楷體" pitchFamily="65" charset="-120"/>
              </a:rPr>
              <a:t>100</a:t>
            </a:r>
            <a:r>
              <a:rPr kumimoji="1" lang="zh-TW" altLang="en-US" sz="2400" b="0" dirty="0" smtClean="0">
                <a:solidFill>
                  <a:schemeClr val="tx1"/>
                </a:solidFill>
                <a:latin typeface="Times New Roman" pitchFamily="18" charset="0"/>
                <a:ea typeface="標楷體" pitchFamily="65" charset="-120"/>
              </a:rPr>
              <a:t>的獎勵</a:t>
            </a:r>
            <a:r>
              <a:rPr kumimoji="1" lang="zh-TW" altLang="en-US" sz="2400" b="0" dirty="0">
                <a:solidFill>
                  <a:schemeClr val="tx1"/>
                </a:solidFill>
                <a:latin typeface="Times New Roman" pitchFamily="18" charset="0"/>
                <a:ea typeface="標楷體" pitchFamily="65" charset="-120"/>
              </a:rPr>
              <a:t>，依此規則可以畫出獎勵的圖，</a:t>
            </a:r>
            <a:r>
              <a:rPr kumimoji="1" lang="zh-TW" altLang="en-US" sz="2400" b="0" dirty="0" smtClean="0">
                <a:solidFill>
                  <a:schemeClr val="tx1"/>
                </a:solidFill>
                <a:latin typeface="Times New Roman" pitchFamily="18" charset="0"/>
                <a:ea typeface="標楷體" pitchFamily="65" charset="-120"/>
              </a:rPr>
              <a:t>因此</a:t>
            </a:r>
            <a:r>
              <a:rPr kumimoji="1" lang="zh-TW" altLang="en-US" sz="2400" b="0" dirty="0">
                <a:solidFill>
                  <a:schemeClr val="tx1"/>
                </a:solidFill>
                <a:latin typeface="Times New Roman" pitchFamily="18" charset="0"/>
                <a:ea typeface="標楷體" pitchFamily="65" charset="-120"/>
              </a:rPr>
              <a:t>，其目標即是走到獎勵值最高的</a:t>
            </a:r>
            <a:r>
              <a:rPr kumimoji="1" lang="zh-TW" altLang="en-US" sz="2400" b="0" dirty="0" smtClean="0">
                <a:solidFill>
                  <a:schemeClr val="tx1"/>
                </a:solidFill>
                <a:latin typeface="Times New Roman" pitchFamily="18" charset="0"/>
                <a:ea typeface="標楷體" pitchFamily="65" charset="-120"/>
              </a:rPr>
              <a:t>狀態</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1461319374"/>
      </p:ext>
    </p:extLst>
  </p:cSld>
  <p:clrMapOvr>
    <a:masterClrMapping/>
  </p:clrMapOvr>
  <p:transition advClick="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1" y="1775723"/>
            <a:ext cx="5194299" cy="418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088389"/>
      </p:ext>
    </p:extLst>
  </p:cSld>
  <p:clrMapOvr>
    <a:masterClrMapping/>
  </p:clrMapOvr>
  <p:transition advClick="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25" y="2363848"/>
            <a:ext cx="8302592" cy="288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678495"/>
      </p:ext>
    </p:extLst>
  </p:cSld>
  <p:clrMapOvr>
    <a:masterClrMapping/>
  </p:clrMapOvr>
  <p:transition advClick="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2700" y="1341438"/>
            <a:ext cx="8534400" cy="5040312"/>
          </a:xfrm>
        </p:spPr>
        <p:txBody>
          <a:bodyPr/>
          <a:lstStyle/>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使用</a:t>
            </a:r>
            <a:r>
              <a:rPr kumimoji="1" lang="en-US" altLang="zh-TW" sz="2400" b="0" dirty="0" smtClean="0">
                <a:solidFill>
                  <a:schemeClr val="tx1"/>
                </a:solidFill>
                <a:latin typeface="Times New Roman" pitchFamily="18" charset="0"/>
                <a:ea typeface="標楷體" pitchFamily="65" charset="-120"/>
              </a:rPr>
              <a:t>Q</a:t>
            </a:r>
            <a:r>
              <a:rPr kumimoji="1" lang="zh-TW" altLang="en-US" sz="2400" b="0" dirty="0" smtClean="0">
                <a:solidFill>
                  <a:schemeClr val="tx1"/>
                </a:solidFill>
                <a:latin typeface="Times New Roman" pitchFamily="18" charset="0"/>
                <a:ea typeface="標楷體" pitchFamily="65" charset="-120"/>
              </a:rPr>
              <a:t>矩陣</a:t>
            </a:r>
            <a:r>
              <a:rPr kumimoji="1" lang="zh-TW" altLang="en-US" sz="2400" b="0" dirty="0">
                <a:solidFill>
                  <a:schemeClr val="tx1"/>
                </a:solidFill>
                <a:latin typeface="Times New Roman" pitchFamily="18" charset="0"/>
                <a:ea typeface="標楷體" pitchFamily="65" charset="-120"/>
              </a:rPr>
              <a:t>來代表代理人依據學習所得到</a:t>
            </a:r>
            <a:r>
              <a:rPr kumimoji="1" lang="zh-TW" altLang="en-US" sz="2400" b="0" dirty="0" smtClean="0">
                <a:solidFill>
                  <a:schemeClr val="tx1"/>
                </a:solidFill>
                <a:latin typeface="Times New Roman" pitchFamily="18" charset="0"/>
                <a:ea typeface="標楷體" pitchFamily="65" charset="-120"/>
              </a:rPr>
              <a:t>的經驗</a:t>
            </a:r>
            <a:r>
              <a:rPr kumimoji="1" lang="zh-TW" altLang="en-US" sz="2400" b="0" dirty="0">
                <a:solidFill>
                  <a:schemeClr val="tx1"/>
                </a:solidFill>
                <a:latin typeface="Times New Roman" pitchFamily="18" charset="0"/>
                <a:ea typeface="標楷體" pitchFamily="65" charset="-120"/>
              </a:rPr>
              <a:t>，列代表「代理人現在的狀態」，行代表「到下個狀態可能的行動」，</a:t>
            </a:r>
            <a:r>
              <a:rPr kumimoji="1" lang="en-US" altLang="zh-TW" sz="2400" b="0" dirty="0" smtClean="0">
                <a:solidFill>
                  <a:schemeClr val="tx1"/>
                </a:solidFill>
                <a:latin typeface="Times New Roman" pitchFamily="18" charset="0"/>
                <a:ea typeface="標楷體" pitchFamily="65" charset="-120"/>
              </a:rPr>
              <a:t>Q-learning </a:t>
            </a:r>
            <a:r>
              <a:rPr kumimoji="1" lang="zh-TW" altLang="en-US" sz="2400" b="0" dirty="0" smtClean="0">
                <a:solidFill>
                  <a:schemeClr val="tx1"/>
                </a:solidFill>
                <a:latin typeface="Times New Roman" pitchFamily="18" charset="0"/>
                <a:ea typeface="標楷體" pitchFamily="65" charset="-120"/>
              </a:rPr>
              <a:t>的轉移</a:t>
            </a:r>
            <a:r>
              <a:rPr kumimoji="1" lang="zh-TW" altLang="en-US" sz="2400" b="0" dirty="0">
                <a:solidFill>
                  <a:schemeClr val="tx1"/>
                </a:solidFill>
                <a:latin typeface="Times New Roman" pitchFamily="18" charset="0"/>
                <a:ea typeface="標楷體" pitchFamily="65" charset="-120"/>
              </a:rPr>
              <a:t>規則如</a:t>
            </a:r>
            <a:r>
              <a:rPr kumimoji="1" lang="en-US" altLang="zh-TW" sz="2400" b="0" dirty="0">
                <a:solidFill>
                  <a:schemeClr val="tx1"/>
                </a:solidFill>
                <a:latin typeface="Times New Roman" pitchFamily="18" charset="0"/>
                <a:ea typeface="標楷體" pitchFamily="65" charset="-120"/>
              </a:rPr>
              <a:t>(3-1) </a:t>
            </a:r>
            <a:r>
              <a:rPr kumimoji="1" lang="zh-TW" altLang="en-US" sz="2400" b="0" dirty="0">
                <a:solidFill>
                  <a:schemeClr val="tx1"/>
                </a:solidFill>
                <a:latin typeface="Times New Roman" pitchFamily="18" charset="0"/>
                <a:ea typeface="標楷體" pitchFamily="65" charset="-120"/>
              </a:rPr>
              <a:t>式所示</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pic>
        <p:nvPicPr>
          <p:cNvPr id="2560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253" y="2705618"/>
            <a:ext cx="8280000" cy="527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407236"/>
      </p:ext>
    </p:extLst>
  </p:cSld>
  <p:clrMapOvr>
    <a:masterClrMapping/>
  </p:clrMapOvr>
  <p:transition advClick="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4740" y="2385193"/>
            <a:ext cx="6814039" cy="4067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群組 5"/>
          <p:cNvGrpSpPr/>
          <p:nvPr/>
        </p:nvGrpSpPr>
        <p:grpSpPr>
          <a:xfrm>
            <a:off x="4441760" y="928284"/>
            <a:ext cx="3612732" cy="1327248"/>
            <a:chOff x="4441760" y="928284"/>
            <a:chExt cx="3612732" cy="1327248"/>
          </a:xfrm>
        </p:grpSpPr>
        <p:pic>
          <p:nvPicPr>
            <p:cNvPr id="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760" y="928284"/>
              <a:ext cx="3612732" cy="1327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5117" y="1572256"/>
              <a:ext cx="530795" cy="5307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8015571"/>
      </p:ext>
    </p:extLst>
  </p:cSld>
  <p:clrMapOvr>
    <a:masterClrMapping/>
  </p:clrMapOvr>
  <p:transition advClick="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Q</a:t>
            </a:r>
            <a:r>
              <a:rPr kumimoji="1" lang="zh-TW" altLang="en-US" sz="2400" b="0" dirty="0" smtClean="0">
                <a:solidFill>
                  <a:schemeClr val="tx1"/>
                </a:solidFill>
                <a:latin typeface="Times New Roman" pitchFamily="18" charset="0"/>
                <a:ea typeface="標楷體" pitchFamily="65" charset="-120"/>
              </a:rPr>
              <a:t>矩陣</a:t>
            </a:r>
            <a:r>
              <a:rPr kumimoji="1" lang="zh-TW" altLang="en-US" sz="2400" b="0" dirty="0">
                <a:solidFill>
                  <a:schemeClr val="tx1"/>
                </a:solidFill>
                <a:latin typeface="Times New Roman" pitchFamily="18" charset="0"/>
                <a:ea typeface="標楷體" pitchFamily="65" charset="-120"/>
              </a:rPr>
              <a:t>的值是由目前</a:t>
            </a:r>
            <a:r>
              <a:rPr kumimoji="1" lang="en-US" altLang="zh-TW" sz="2400" b="0" dirty="0" smtClean="0">
                <a:solidFill>
                  <a:schemeClr val="tx1"/>
                </a:solidFill>
                <a:latin typeface="Times New Roman" pitchFamily="18" charset="0"/>
                <a:ea typeface="標楷體" pitchFamily="65" charset="-120"/>
              </a:rPr>
              <a:t>R</a:t>
            </a:r>
            <a:r>
              <a:rPr kumimoji="1" lang="zh-TW" altLang="en-US" sz="2400" b="0" dirty="0" smtClean="0">
                <a:solidFill>
                  <a:schemeClr val="tx1"/>
                </a:solidFill>
                <a:latin typeface="Times New Roman" pitchFamily="18" charset="0"/>
                <a:ea typeface="標楷體" pitchFamily="65" charset="-120"/>
              </a:rPr>
              <a:t>矩陣</a:t>
            </a:r>
            <a:r>
              <a:rPr kumimoji="1" lang="zh-TW" altLang="en-US" sz="2400" b="0" dirty="0">
                <a:solidFill>
                  <a:schemeClr val="tx1"/>
                </a:solidFill>
                <a:latin typeface="Times New Roman" pitchFamily="18" charset="0"/>
                <a:ea typeface="標楷體" pitchFamily="65" charset="-120"/>
              </a:rPr>
              <a:t>對應的值加上折扣因子乘上</a:t>
            </a:r>
            <a:r>
              <a:rPr kumimoji="1" lang="en-US" altLang="zh-TW" sz="2400" b="0" dirty="0" smtClean="0">
                <a:solidFill>
                  <a:schemeClr val="tx1"/>
                </a:solidFill>
                <a:latin typeface="Times New Roman" pitchFamily="18" charset="0"/>
                <a:ea typeface="標楷體" pitchFamily="65" charset="-120"/>
              </a:rPr>
              <a:t>Q</a:t>
            </a:r>
            <a:r>
              <a:rPr kumimoji="1" lang="zh-TW" altLang="en-US" sz="2400" b="0" dirty="0" smtClean="0">
                <a:solidFill>
                  <a:schemeClr val="tx1"/>
                </a:solidFill>
                <a:latin typeface="Times New Roman" pitchFamily="18" charset="0"/>
                <a:ea typeface="標楷體" pitchFamily="65" charset="-120"/>
              </a:rPr>
              <a:t>矩陣</a:t>
            </a:r>
            <a:r>
              <a:rPr kumimoji="1" lang="zh-TW" altLang="en-US" sz="2400" b="0" dirty="0">
                <a:solidFill>
                  <a:schemeClr val="tx1"/>
                </a:solidFill>
                <a:latin typeface="Times New Roman" pitchFamily="18" charset="0"/>
                <a:ea typeface="標楷體" pitchFamily="65" charset="-120"/>
              </a:rPr>
              <a:t>的下一個狀態中所有可能行動中的最大值，折扣因子定義了未來獎勵的重要性，值為</a:t>
            </a:r>
            <a:r>
              <a:rPr kumimoji="1" lang="en-US" altLang="zh-TW" sz="2400" b="0" dirty="0" smtClean="0">
                <a:solidFill>
                  <a:schemeClr val="tx1"/>
                </a:solidFill>
                <a:latin typeface="Times New Roman" pitchFamily="18" charset="0"/>
                <a:ea typeface="標楷體" pitchFamily="65" charset="-120"/>
              </a:rPr>
              <a:t>0</a:t>
            </a:r>
            <a:r>
              <a:rPr kumimoji="1" lang="zh-TW" altLang="en-US" sz="2400" b="0" dirty="0" smtClean="0">
                <a:solidFill>
                  <a:schemeClr val="tx1"/>
                </a:solidFill>
                <a:latin typeface="Times New Roman" pitchFamily="18" charset="0"/>
                <a:ea typeface="標楷體" pitchFamily="65" charset="-120"/>
              </a:rPr>
              <a:t>意味</a:t>
            </a:r>
            <a:r>
              <a:rPr kumimoji="1" lang="zh-TW" altLang="en-US" sz="2400" b="0" dirty="0">
                <a:solidFill>
                  <a:schemeClr val="tx1"/>
                </a:solidFill>
                <a:latin typeface="Times New Roman" pitchFamily="18" charset="0"/>
                <a:ea typeface="標楷體" pitchFamily="65" charset="-120"/>
              </a:rPr>
              <a:t>著只考慮短期獎勵，值愈大愈重視長期獎勵。如果代理人繼續學習，最後收斂就會得到以下新的狀態行動獎勵圖，如圖</a:t>
            </a:r>
            <a:r>
              <a:rPr kumimoji="1" lang="en-US" altLang="zh-TW" sz="2400" b="0" dirty="0">
                <a:solidFill>
                  <a:schemeClr val="tx1"/>
                </a:solidFill>
                <a:latin typeface="Times New Roman" pitchFamily="18" charset="0"/>
                <a:ea typeface="標楷體" pitchFamily="65" charset="-120"/>
              </a:rPr>
              <a:t>3-15 </a:t>
            </a:r>
            <a:r>
              <a:rPr kumimoji="1" lang="zh-TW" altLang="en-US" sz="2400" b="0" dirty="0">
                <a:solidFill>
                  <a:schemeClr val="tx1"/>
                </a:solidFill>
                <a:latin typeface="Times New Roman" pitchFamily="18" charset="0"/>
                <a:ea typeface="標楷體" pitchFamily="65" charset="-120"/>
              </a:rPr>
              <a:t>所示</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現在</a:t>
            </a:r>
            <a:r>
              <a:rPr kumimoji="1" lang="zh-TW" altLang="en-US" sz="2400" b="0" dirty="0">
                <a:solidFill>
                  <a:schemeClr val="tx1"/>
                </a:solidFill>
                <a:latin typeface="Times New Roman" pitchFamily="18" charset="0"/>
                <a:ea typeface="標楷體" pitchFamily="65" charset="-120"/>
              </a:rPr>
              <a:t>代理人瑪莉歐就具有學習後的經驗</a:t>
            </a:r>
            <a:r>
              <a:rPr kumimoji="1" lang="en-US" altLang="zh-TW" sz="2400" b="0" dirty="0">
                <a:solidFill>
                  <a:schemeClr val="tx1"/>
                </a:solidFill>
                <a:latin typeface="Times New Roman" pitchFamily="18" charset="0"/>
                <a:ea typeface="標楷體" pitchFamily="65" charset="-120"/>
              </a:rPr>
              <a:t>Q</a:t>
            </a:r>
            <a:r>
              <a:rPr kumimoji="1" lang="zh-TW" altLang="en-US" sz="2400" b="0" dirty="0">
                <a:solidFill>
                  <a:schemeClr val="tx1"/>
                </a:solidFill>
                <a:latin typeface="Times New Roman" pitchFamily="18" charset="0"/>
                <a:ea typeface="標楷體" pitchFamily="65" charset="-120"/>
              </a:rPr>
              <a:t>矩陣，當代理人瑪莉歐從狀態</a:t>
            </a:r>
            <a:r>
              <a:rPr kumimoji="1" lang="en-US" altLang="zh-TW" sz="2400" b="0" dirty="0">
                <a:solidFill>
                  <a:schemeClr val="tx1"/>
                </a:solidFill>
                <a:latin typeface="Times New Roman" pitchFamily="18" charset="0"/>
                <a:ea typeface="標楷體" pitchFamily="65" charset="-120"/>
              </a:rPr>
              <a:t>3 </a:t>
            </a:r>
            <a:r>
              <a:rPr kumimoji="1" lang="zh-TW" altLang="en-US" sz="2400" b="0" dirty="0">
                <a:solidFill>
                  <a:schemeClr val="tx1"/>
                </a:solidFill>
                <a:latin typeface="Times New Roman" pitchFamily="18" charset="0"/>
                <a:ea typeface="標楷體" pitchFamily="65" charset="-120"/>
              </a:rPr>
              <a:t>開始出發時，它將選擇最大的獎勵線，移動到狀態</a:t>
            </a:r>
            <a:r>
              <a:rPr kumimoji="1" lang="en-US" altLang="zh-TW" sz="2400" b="0" dirty="0">
                <a:solidFill>
                  <a:schemeClr val="tx1"/>
                </a:solidFill>
                <a:latin typeface="Times New Roman" pitchFamily="18" charset="0"/>
                <a:ea typeface="標楷體" pitchFamily="65" charset="-120"/>
              </a:rPr>
              <a:t>4</a:t>
            </a:r>
            <a:r>
              <a:rPr kumimoji="1" lang="zh-TW" altLang="en-US" sz="2400" b="0" dirty="0">
                <a:solidFill>
                  <a:schemeClr val="tx1"/>
                </a:solidFill>
                <a:latin typeface="Times New Roman" pitchFamily="18" charset="0"/>
                <a:ea typeface="標楷體" pitchFamily="65" charset="-120"/>
              </a:rPr>
              <a:t>，在狀態</a:t>
            </a:r>
            <a:r>
              <a:rPr kumimoji="1" lang="en-US" altLang="zh-TW" sz="2400" b="0" dirty="0">
                <a:solidFill>
                  <a:schemeClr val="tx1"/>
                </a:solidFill>
                <a:latin typeface="Times New Roman" pitchFamily="18" charset="0"/>
                <a:ea typeface="標楷體" pitchFamily="65" charset="-120"/>
              </a:rPr>
              <a:t>4</a:t>
            </a:r>
            <a:r>
              <a:rPr kumimoji="1" lang="zh-TW" altLang="en-US" sz="2400" b="0" dirty="0">
                <a:solidFill>
                  <a:schemeClr val="tx1"/>
                </a:solidFill>
                <a:latin typeface="Times New Roman" pitchFamily="18" charset="0"/>
                <a:ea typeface="標楷體" pitchFamily="65" charset="-120"/>
              </a:rPr>
              <a:t>時可以選擇移動到狀態</a:t>
            </a:r>
            <a:r>
              <a:rPr kumimoji="1" lang="en-US" altLang="zh-TW" sz="2400" b="0" dirty="0">
                <a:solidFill>
                  <a:schemeClr val="tx1"/>
                </a:solidFill>
                <a:latin typeface="Times New Roman" pitchFamily="18" charset="0"/>
                <a:ea typeface="標楷體" pitchFamily="65" charset="-120"/>
              </a:rPr>
              <a:t>2</a:t>
            </a:r>
            <a:r>
              <a:rPr kumimoji="1" lang="zh-TW" altLang="en-US" sz="2400" b="0" dirty="0">
                <a:solidFill>
                  <a:schemeClr val="tx1"/>
                </a:solidFill>
                <a:latin typeface="Times New Roman" pitchFamily="18" charset="0"/>
                <a:ea typeface="標楷體" pitchFamily="65" charset="-120"/>
              </a:rPr>
              <a:t>或</a:t>
            </a:r>
            <a:r>
              <a:rPr kumimoji="1" lang="en-US" altLang="zh-TW" sz="2400" b="0" dirty="0">
                <a:solidFill>
                  <a:schemeClr val="tx1"/>
                </a:solidFill>
                <a:latin typeface="Times New Roman" pitchFamily="18" charset="0"/>
                <a:ea typeface="標楷體" pitchFamily="65" charset="-120"/>
              </a:rPr>
              <a:t>5</a:t>
            </a:r>
            <a:r>
              <a:rPr kumimoji="1" lang="zh-TW" altLang="en-US" sz="2400" b="0" dirty="0">
                <a:solidFill>
                  <a:schemeClr val="tx1"/>
                </a:solidFill>
                <a:latin typeface="Times New Roman" pitchFamily="18" charset="0"/>
                <a:ea typeface="標楷體" pitchFamily="65" charset="-120"/>
              </a:rPr>
              <a:t>，假設我們選擇移動到狀態</a:t>
            </a:r>
            <a:r>
              <a:rPr kumimoji="1" lang="en-US" altLang="zh-TW" sz="2400" b="0" dirty="0">
                <a:solidFill>
                  <a:schemeClr val="tx1"/>
                </a:solidFill>
                <a:latin typeface="Times New Roman" pitchFamily="18" charset="0"/>
                <a:ea typeface="標楷體" pitchFamily="65" charset="-120"/>
              </a:rPr>
              <a:t>2</a:t>
            </a:r>
            <a:r>
              <a:rPr kumimoji="1" lang="zh-TW" altLang="en-US" sz="2400" b="0" dirty="0">
                <a:solidFill>
                  <a:schemeClr val="tx1"/>
                </a:solidFill>
                <a:latin typeface="Times New Roman" pitchFamily="18" charset="0"/>
                <a:ea typeface="標楷體" pitchFamily="65" charset="-120"/>
              </a:rPr>
              <a:t>，接下來選擇移動到狀態</a:t>
            </a:r>
            <a:r>
              <a:rPr kumimoji="1" lang="en-US" altLang="zh-TW" sz="2400" b="0" dirty="0">
                <a:solidFill>
                  <a:schemeClr val="tx1"/>
                </a:solidFill>
                <a:latin typeface="Times New Roman" pitchFamily="18" charset="0"/>
                <a:ea typeface="標楷體" pitchFamily="65" charset="-120"/>
              </a:rPr>
              <a:t>6</a:t>
            </a:r>
            <a:r>
              <a:rPr kumimoji="1" lang="zh-TW" altLang="en-US" sz="2400" b="0" dirty="0">
                <a:solidFill>
                  <a:schemeClr val="tx1"/>
                </a:solidFill>
                <a:latin typeface="Times New Roman" pitchFamily="18" charset="0"/>
                <a:ea typeface="標楷體" pitchFamily="65" charset="-120"/>
              </a:rPr>
              <a:t>，即可找到最終的目標，如圖</a:t>
            </a:r>
            <a:r>
              <a:rPr kumimoji="1" lang="en-US" altLang="zh-TW" sz="2400" b="0" dirty="0">
                <a:solidFill>
                  <a:schemeClr val="tx1"/>
                </a:solidFill>
                <a:latin typeface="Times New Roman" pitchFamily="18" charset="0"/>
                <a:ea typeface="標楷體" pitchFamily="65" charset="-120"/>
              </a:rPr>
              <a:t>3-15</a:t>
            </a:r>
            <a:r>
              <a:rPr kumimoji="1" lang="zh-TW" altLang="en-US" sz="2400" b="0" dirty="0">
                <a:solidFill>
                  <a:schemeClr val="tx1"/>
                </a:solidFill>
                <a:latin typeface="Times New Roman" pitchFamily="18" charset="0"/>
                <a:ea typeface="標楷體" pitchFamily="65" charset="-120"/>
              </a:rPr>
              <a:t>。</a:t>
            </a:r>
          </a:p>
          <a:p>
            <a:pPr marL="0" indent="0">
              <a:lnSpc>
                <a:spcPct val="100000"/>
              </a:lnSpc>
              <a:buNone/>
            </a:pPr>
            <a:endParaRPr kumimoji="1" lang="zh-TW" altLang="en-US" sz="2400" b="0" dirty="0">
              <a:solidFill>
                <a:schemeClr val="tx1"/>
              </a:solidFill>
              <a:latin typeface="Times New Roman" pitchFamily="18" charset="0"/>
              <a:ea typeface="標楷體" pitchFamily="65" charset="-120"/>
            </a:endParaRPr>
          </a:p>
          <a:p>
            <a:pPr marL="0" indent="0">
              <a:buNone/>
            </a:pPr>
            <a:endParaRPr lang="zh-TW" altLang="en-US" dirty="0"/>
          </a:p>
        </p:txBody>
      </p:sp>
    </p:spTree>
    <p:extLst>
      <p:ext uri="{BB962C8B-B14F-4D97-AF65-F5344CB8AC3E}">
        <p14:creationId xmlns:p14="http://schemas.microsoft.com/office/powerpoint/2010/main" val="3830829767"/>
      </p:ext>
    </p:extLst>
  </p:cSld>
  <p:clrMapOvr>
    <a:masterClrMapping/>
  </p:clrMapOvr>
  <p:transition advClick="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00"/>
          <a:stretch/>
        </p:blipFill>
        <p:spPr bwMode="auto">
          <a:xfrm>
            <a:off x="1902995" y="2159614"/>
            <a:ext cx="4789905" cy="363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1655119"/>
      </p:ext>
    </p:extLst>
  </p:cSld>
  <p:clrMapOvr>
    <a:masterClrMapping/>
  </p:clrMapOvr>
  <p:transition advClick="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3-2</a:t>
            </a:r>
            <a:r>
              <a:rPr lang="zh-TW" altLang="en-US" dirty="0" smtClean="0"/>
              <a:t>　</a:t>
            </a:r>
            <a:r>
              <a:rPr lang="zh-TW" altLang="en-US" dirty="0"/>
              <a:t>迴歸</a:t>
            </a:r>
          </a:p>
        </p:txBody>
      </p:sp>
      <p:sp>
        <p:nvSpPr>
          <p:cNvPr id="2" name="內容版面配置區 1"/>
          <p:cNvSpPr>
            <a:spLocks noGrp="1"/>
          </p:cNvSpPr>
          <p:nvPr>
            <p:ph idx="1"/>
          </p:nvPr>
        </p:nvSpPr>
        <p:spPr/>
        <p:txBody>
          <a:bodyPr/>
          <a:lstStyle/>
          <a:p>
            <a:pPr marL="0" indent="0">
              <a:lnSpc>
                <a:spcPct val="10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迴</a:t>
            </a:r>
            <a:r>
              <a:rPr kumimoji="1" lang="zh-TW" altLang="en-US" sz="2400" b="0" dirty="0">
                <a:solidFill>
                  <a:schemeClr val="tx1"/>
                </a:solidFill>
                <a:latin typeface="Times New Roman" pitchFamily="18" charset="0"/>
                <a:ea typeface="標楷體" pitchFamily="65" charset="-120"/>
              </a:rPr>
              <a:t>歸是</a:t>
            </a:r>
            <a:r>
              <a:rPr kumimoji="1" lang="zh-TW" altLang="en-US" sz="2400" b="0" dirty="0" smtClean="0">
                <a:solidFill>
                  <a:schemeClr val="tx1"/>
                </a:solidFill>
                <a:latin typeface="Times New Roman" pitchFamily="18" charset="0"/>
                <a:ea typeface="標楷體" pitchFamily="65" charset="-120"/>
              </a:rPr>
              <a:t>一種統計學</a:t>
            </a:r>
            <a:r>
              <a:rPr kumimoji="1" lang="zh-TW" altLang="en-US" sz="2400" b="0" dirty="0">
                <a:solidFill>
                  <a:schemeClr val="tx1"/>
                </a:solidFill>
                <a:latin typeface="Times New Roman" pitchFamily="18" charset="0"/>
                <a:ea typeface="標楷體" pitchFamily="65" charset="-120"/>
              </a:rPr>
              <a:t>上分析數據的方法，其目的是找出一個最能代表觀測資料關係的連續函數。例如</a:t>
            </a:r>
            <a:r>
              <a:rPr kumimoji="1" lang="zh-TW" altLang="en-US" sz="2400" b="0" dirty="0" smtClean="0">
                <a:solidFill>
                  <a:schemeClr val="tx1"/>
                </a:solidFill>
                <a:latin typeface="Times New Roman" pitchFamily="18" charset="0"/>
                <a:ea typeface="標楷體" pitchFamily="65" charset="-120"/>
              </a:rPr>
              <a:t>，有</a:t>
            </a:r>
            <a:r>
              <a:rPr kumimoji="1" lang="zh-TW" altLang="en-US" sz="2400" b="0" dirty="0">
                <a:solidFill>
                  <a:schemeClr val="tx1"/>
                </a:solidFill>
                <a:latin typeface="Times New Roman" pitchFamily="18" charset="0"/>
                <a:ea typeface="標楷體" pitchFamily="65" charset="-120"/>
              </a:rPr>
              <a:t>一個人進入一家公司，想預測未來他在這家公司薪資與年資的對應關係，如表</a:t>
            </a:r>
            <a:r>
              <a:rPr kumimoji="1" lang="en-US" altLang="zh-TW" sz="2400" b="0" dirty="0" smtClean="0">
                <a:solidFill>
                  <a:schemeClr val="tx1"/>
                </a:solidFill>
                <a:latin typeface="Times New Roman" pitchFamily="18" charset="0"/>
                <a:ea typeface="標楷體" pitchFamily="65" charset="-120"/>
              </a:rPr>
              <a:t>3-1</a:t>
            </a:r>
            <a:r>
              <a:rPr kumimoji="1" lang="zh-TW" altLang="en-US" sz="2400" b="0" dirty="0" smtClean="0">
                <a:solidFill>
                  <a:schemeClr val="tx1"/>
                </a:solidFill>
                <a:latin typeface="Times New Roman" pitchFamily="18" charset="0"/>
                <a:ea typeface="標楷體" pitchFamily="65" charset="-120"/>
              </a:rPr>
              <a:t>他利用</a:t>
            </a:r>
            <a:r>
              <a:rPr kumimoji="1" lang="zh-TW" altLang="en-US" sz="2400" b="0" dirty="0">
                <a:solidFill>
                  <a:schemeClr val="tx1"/>
                </a:solidFill>
                <a:latin typeface="Times New Roman" pitchFamily="18" charset="0"/>
                <a:ea typeface="標楷體" pitchFamily="65" charset="-120"/>
              </a:rPr>
              <a:t>公司中的員工薪資資料，以橫軸當作員工的年資，縱軸當作員工的薪資，繪出如圖</a:t>
            </a:r>
            <a:r>
              <a:rPr kumimoji="1" lang="en-US" altLang="zh-TW" sz="2400" b="0" dirty="0" smtClean="0">
                <a:solidFill>
                  <a:schemeClr val="tx1"/>
                </a:solidFill>
                <a:latin typeface="Times New Roman" pitchFamily="18" charset="0"/>
                <a:ea typeface="標楷體" pitchFamily="65" charset="-120"/>
              </a:rPr>
              <a:t>3-16</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年資和薪資的二維分佈圖。</a:t>
            </a:r>
          </a:p>
        </p:txBody>
      </p:sp>
    </p:spTree>
    <p:extLst>
      <p:ext uri="{BB962C8B-B14F-4D97-AF65-F5344CB8AC3E}">
        <p14:creationId xmlns:p14="http://schemas.microsoft.com/office/powerpoint/2010/main" val="2482355936"/>
      </p:ext>
    </p:extLst>
  </p:cSld>
  <p:clrMapOvr>
    <a:masterClrMapping/>
  </p:clrMapOvr>
  <p:transition advClick="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000" y="1502168"/>
            <a:ext cx="4142712" cy="416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8312" y="2535015"/>
            <a:ext cx="3756688" cy="2789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647249"/>
      </p:ext>
    </p:extLst>
  </p:cSld>
  <p:clrMapOvr>
    <a:masterClrMapping/>
  </p:clrMapOvr>
  <p:transition advClick="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lang="en-US" altLang="zh-TW" b="0" dirty="0"/>
              <a:t>	</a:t>
            </a:r>
            <a:r>
              <a:rPr kumimoji="1" lang="zh-TW" altLang="en-US" sz="2400" b="0" dirty="0" smtClean="0">
                <a:solidFill>
                  <a:schemeClr val="tx1"/>
                </a:solidFill>
                <a:latin typeface="Times New Roman" pitchFamily="18" charset="0"/>
                <a:ea typeface="標楷體" pitchFamily="65" charset="-120"/>
              </a:rPr>
              <a:t>假設</a:t>
            </a:r>
            <a:r>
              <a:rPr kumimoji="1" lang="zh-TW" altLang="en-US" sz="2400" b="0" dirty="0">
                <a:solidFill>
                  <a:schemeClr val="tx1"/>
                </a:solidFill>
                <a:latin typeface="Times New Roman" pitchFamily="18" charset="0"/>
                <a:ea typeface="標楷體" pitchFamily="65" charset="-120"/>
              </a:rPr>
              <a:t>我們想要預估具有的年資到底會有多少的薪資，如果想預估的年資剛好在圖中的資料中，那薪資即可從中獲得；如果沒有在資料中</a:t>
            </a:r>
            <a:r>
              <a:rPr kumimoji="1" lang="zh-TW" altLang="en-US" sz="2400" b="0" dirty="0" smtClean="0">
                <a:solidFill>
                  <a:schemeClr val="tx1"/>
                </a:solidFill>
                <a:latin typeface="Times New Roman" pitchFamily="18" charset="0"/>
                <a:ea typeface="標楷體" pitchFamily="65" charset="-120"/>
              </a:rPr>
              <a:t>，將</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應用</a:t>
            </a:r>
            <a:r>
              <a:rPr kumimoji="1" lang="zh-TW" altLang="en-US" sz="2400" b="0" dirty="0">
                <a:solidFill>
                  <a:schemeClr val="tx1"/>
                </a:solidFill>
                <a:latin typeface="Times New Roman" pitchFamily="18" charset="0"/>
                <a:ea typeface="標楷體" pitchFamily="65" charset="-120"/>
              </a:rPr>
              <a:t>迴歸分析，</a:t>
            </a:r>
            <a:r>
              <a:rPr kumimoji="1" lang="zh-TW" altLang="en-US" sz="2400" b="0" dirty="0" smtClean="0">
                <a:solidFill>
                  <a:schemeClr val="tx1"/>
                </a:solidFill>
                <a:latin typeface="Times New Roman" pitchFamily="18" charset="0"/>
                <a:ea typeface="標楷體" pitchFamily="65" charset="-120"/>
              </a:rPr>
              <a:t>透過這些</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資料</a:t>
            </a:r>
            <a:r>
              <a:rPr kumimoji="1" lang="zh-TW" altLang="en-US" sz="2400" b="0" dirty="0">
                <a:solidFill>
                  <a:schemeClr val="tx1"/>
                </a:solidFill>
                <a:latin typeface="Times New Roman" pitchFamily="18" charset="0"/>
                <a:ea typeface="標楷體" pitchFamily="65" charset="-120"/>
              </a:rPr>
              <a:t>找出年資和</a:t>
            </a:r>
            <a:r>
              <a:rPr kumimoji="1" lang="zh-TW" altLang="en-US" sz="2400" b="0" dirty="0" smtClean="0">
                <a:solidFill>
                  <a:schemeClr val="tx1"/>
                </a:solidFill>
                <a:latin typeface="Times New Roman" pitchFamily="18" charset="0"/>
                <a:ea typeface="標楷體" pitchFamily="65" charset="-120"/>
              </a:rPr>
              <a:t>薪資</a:t>
            </a:r>
            <a:r>
              <a:rPr kumimoji="1" lang="zh-TW" altLang="en-US" sz="2400" b="0" dirty="0">
                <a:solidFill>
                  <a:schemeClr val="tx1"/>
                </a:solidFill>
                <a:latin typeface="Times New Roman" pitchFamily="18" charset="0"/>
                <a:ea typeface="標楷體" pitchFamily="65" charset="-120"/>
              </a:rPr>
              <a:t>的</a:t>
            </a:r>
            <a:r>
              <a:rPr kumimoji="1" lang="zh-TW" altLang="en-US" sz="2400" b="0" dirty="0" smtClean="0">
                <a:solidFill>
                  <a:schemeClr val="tx1"/>
                </a:solidFill>
                <a:latin typeface="Times New Roman" pitchFamily="18" charset="0"/>
                <a:ea typeface="標楷體" pitchFamily="65" charset="-120"/>
              </a:rPr>
              <a:t>相</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關</a:t>
            </a:r>
            <a:r>
              <a:rPr kumimoji="1" lang="zh-TW" altLang="en-US" sz="2400" b="0" dirty="0">
                <a:solidFill>
                  <a:schemeClr val="tx1"/>
                </a:solidFill>
                <a:latin typeface="Times New Roman" pitchFamily="18" charset="0"/>
                <a:ea typeface="標楷體" pitchFamily="65" charset="-120"/>
              </a:rPr>
              <a:t>性，如圖</a:t>
            </a:r>
            <a:r>
              <a:rPr kumimoji="1" lang="en-US" altLang="zh-TW" sz="2400" b="0" dirty="0">
                <a:solidFill>
                  <a:schemeClr val="tx1"/>
                </a:solidFill>
                <a:latin typeface="Times New Roman" pitchFamily="18" charset="0"/>
                <a:ea typeface="標楷體" pitchFamily="65" charset="-120"/>
              </a:rPr>
              <a:t>3-17(a</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最</a:t>
            </a:r>
            <a:r>
              <a:rPr kumimoji="1" lang="zh-TW" altLang="en-US" sz="2400" b="0" dirty="0">
                <a:solidFill>
                  <a:schemeClr val="tx1"/>
                </a:solidFill>
                <a:latin typeface="Times New Roman" pitchFamily="18" charset="0"/>
                <a:ea typeface="標楷體" pitchFamily="65" charset="-120"/>
              </a:rPr>
              <a:t>簡單的模型就是在</a:t>
            </a:r>
            <a:r>
              <a:rPr kumimoji="1" lang="zh-TW" altLang="en-US" sz="2400" b="0" dirty="0" smtClean="0">
                <a:solidFill>
                  <a:schemeClr val="tx1"/>
                </a:solidFill>
                <a:latin typeface="Times New Roman" pitchFamily="18" charset="0"/>
                <a:ea typeface="標楷體" pitchFamily="65" charset="-120"/>
              </a:rPr>
              <a:t>數據</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上</a:t>
            </a:r>
            <a:r>
              <a:rPr kumimoji="1" lang="zh-TW" altLang="en-US" sz="2400" b="0" dirty="0">
                <a:solidFill>
                  <a:schemeClr val="tx1"/>
                </a:solidFill>
                <a:latin typeface="Times New Roman" pitchFamily="18" charset="0"/>
                <a:ea typeface="標楷體" pitchFamily="65" charset="-120"/>
              </a:rPr>
              <a:t>畫出一條直線，其</a:t>
            </a:r>
            <a:r>
              <a:rPr kumimoji="1" lang="zh-TW" altLang="en-US" sz="2400" b="0" dirty="0" smtClean="0">
                <a:solidFill>
                  <a:schemeClr val="tx1"/>
                </a:solidFill>
                <a:latin typeface="Times New Roman" pitchFamily="18" charset="0"/>
                <a:ea typeface="標楷體" pitchFamily="65" charset="-120"/>
              </a:rPr>
              <a:t>直線</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zh-TW" altLang="en-US" sz="2400" b="0" dirty="0" smtClean="0">
                <a:solidFill>
                  <a:schemeClr val="tx1"/>
                </a:solidFill>
                <a:latin typeface="Times New Roman" pitchFamily="18" charset="0"/>
                <a:ea typeface="標楷體" pitchFamily="65" charset="-120"/>
              </a:rPr>
              <a:t>方程式</a:t>
            </a:r>
            <a:r>
              <a:rPr kumimoji="1" lang="zh-TW" altLang="en-US" sz="2400" b="0" dirty="0">
                <a:solidFill>
                  <a:schemeClr val="tx1"/>
                </a:solidFill>
                <a:latin typeface="Times New Roman" pitchFamily="18" charset="0"/>
                <a:ea typeface="標楷體" pitchFamily="65" charset="-120"/>
              </a:rPr>
              <a:t>為</a:t>
            </a:r>
            <a:r>
              <a:rPr kumimoji="1" lang="en-US" altLang="zh-TW" sz="2400" b="0" dirty="0">
                <a:solidFill>
                  <a:schemeClr val="tx1"/>
                </a:solidFill>
                <a:latin typeface="Times New Roman" pitchFamily="18" charset="0"/>
                <a:ea typeface="標楷體" pitchFamily="65" charset="-120"/>
              </a:rPr>
              <a:t>y = </a:t>
            </a:r>
            <a:r>
              <a:rPr kumimoji="1" lang="en-US" altLang="zh-TW" sz="2400" b="0" dirty="0" err="1">
                <a:solidFill>
                  <a:schemeClr val="tx1"/>
                </a:solidFill>
                <a:latin typeface="Times New Roman" pitchFamily="18" charset="0"/>
                <a:ea typeface="標楷體" pitchFamily="65" charset="-120"/>
              </a:rPr>
              <a:t>wx</a:t>
            </a:r>
            <a:r>
              <a:rPr kumimoji="1" lang="en-US" altLang="zh-TW" sz="2400" b="0" dirty="0">
                <a:solidFill>
                  <a:schemeClr val="tx1"/>
                </a:solidFill>
                <a:latin typeface="Times New Roman" pitchFamily="18" charset="0"/>
                <a:ea typeface="標楷體" pitchFamily="65" charset="-120"/>
              </a:rPr>
              <a:t> + b</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3517" y="2477837"/>
            <a:ext cx="3683000" cy="2952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609687"/>
      </p:ext>
    </p:extLst>
  </p:cSld>
  <p:clrMapOvr>
    <a:masterClrMapping/>
  </p:clrMapOvr>
  <p:transition advClick="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342312" cy="5040312"/>
          </a:xfrm>
        </p:spPr>
        <p:txBody>
          <a:bodyPr/>
          <a:lstStyle/>
          <a:p>
            <a:pPr marL="0" lvl="1" indent="-341312">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如</a:t>
            </a:r>
            <a:r>
              <a:rPr kumimoji="1" lang="zh-TW" altLang="en-US" sz="2400" b="0" dirty="0">
                <a:solidFill>
                  <a:schemeClr val="tx1"/>
                </a:solidFill>
                <a:latin typeface="Times New Roman" pitchFamily="18" charset="0"/>
                <a:ea typeface="標楷體" pitchFamily="65" charset="-120"/>
              </a:rPr>
              <a:t>圖</a:t>
            </a:r>
            <a:r>
              <a:rPr kumimoji="1" lang="en-US" altLang="zh-TW" sz="2400" b="0" dirty="0">
                <a:solidFill>
                  <a:schemeClr val="tx1"/>
                </a:solidFill>
                <a:latin typeface="Times New Roman" pitchFamily="18" charset="0"/>
                <a:ea typeface="標楷體" pitchFamily="65" charset="-120"/>
              </a:rPr>
              <a:t>3-17(b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，可以在這個平面中畫出無數的直線，且每一個點都不在直線上，表示點與畫出的直線有誤差，如圖</a:t>
            </a:r>
            <a:r>
              <a:rPr kumimoji="1" lang="en-US" altLang="zh-TW" sz="2400" b="0" dirty="0">
                <a:solidFill>
                  <a:schemeClr val="tx1"/>
                </a:solidFill>
                <a:latin typeface="Times New Roman" pitchFamily="18" charset="0"/>
                <a:ea typeface="標楷體" pitchFamily="65" charset="-120"/>
              </a:rPr>
              <a:t>3-17(c</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，透過每一個點到畫出的直線求距離，距離代表著預測與真實結果的差異，並利用誤差平方和取最小值來求得最適合的直線，最終即可得到一條誤差平方和最小的直線，便可透過這條直線來估算我們的薪資。</a:t>
            </a:r>
          </a:p>
          <a:p>
            <a:pPr marL="0" indent="0">
              <a:buNone/>
            </a:pPr>
            <a:endParaRPr lang="zh-TW" altLang="en-US" dirty="0"/>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291" y="3446659"/>
            <a:ext cx="7588316" cy="286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0615"/>
      </p:ext>
    </p:extLst>
  </p:cSld>
  <p:clrMapOvr>
    <a:masterClrMapping/>
  </p:clrMapOvr>
  <p:transition advClick="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599" y="2336800"/>
            <a:ext cx="8133799" cy="278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755254"/>
      </p:ext>
    </p:extLst>
  </p:cSld>
  <p:clrMapOvr>
    <a:masterClrMapping/>
  </p:clrMapOvr>
  <p:transition advClick="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如</a:t>
            </a:r>
            <a:r>
              <a:rPr kumimoji="1" lang="zh-TW" altLang="en-US" sz="2400" b="0" dirty="0">
                <a:solidFill>
                  <a:schemeClr val="tx1"/>
                </a:solidFill>
                <a:latin typeface="Times New Roman" pitchFamily="18" charset="0"/>
                <a:ea typeface="標楷體" pitchFamily="65" charset="-120"/>
              </a:rPr>
              <a:t>圖</a:t>
            </a:r>
            <a:r>
              <a:rPr kumimoji="1" lang="en-US" altLang="zh-TW" sz="2400" b="0" dirty="0">
                <a:solidFill>
                  <a:schemeClr val="tx1"/>
                </a:solidFill>
                <a:latin typeface="Times New Roman" pitchFamily="18" charset="0"/>
                <a:ea typeface="標楷體" pitchFamily="65" charset="-120"/>
              </a:rPr>
              <a:t>3-19(a</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，藍色的點是用來訓練的資料，如果採用十次方多項式</a:t>
            </a:r>
            <a:r>
              <a:rPr kumimoji="1" lang="zh-TW" altLang="en-US" sz="2400" b="0" dirty="0" smtClean="0">
                <a:solidFill>
                  <a:schemeClr val="tx1"/>
                </a:solidFill>
                <a:latin typeface="Times New Roman" pitchFamily="18" charset="0"/>
                <a:ea typeface="標楷體" pitchFamily="65" charset="-120"/>
              </a:rPr>
              <a:t>，幾乎</a:t>
            </a:r>
            <a:r>
              <a:rPr kumimoji="1" lang="zh-TW" altLang="en-US" sz="2400" b="0" dirty="0">
                <a:solidFill>
                  <a:schemeClr val="tx1"/>
                </a:solidFill>
                <a:latin typeface="Times New Roman" pitchFamily="18" charset="0"/>
                <a:ea typeface="標楷體" pitchFamily="65" charset="-120"/>
              </a:rPr>
              <a:t>可以得到最佳解，也就是最小的誤差平方和，若套用在預測的資料上，如圖</a:t>
            </a:r>
            <a:r>
              <a:rPr kumimoji="1" lang="en-US" altLang="zh-TW" sz="2400" b="0" dirty="0">
                <a:solidFill>
                  <a:schemeClr val="tx1"/>
                </a:solidFill>
                <a:latin typeface="Times New Roman" pitchFamily="18" charset="0"/>
                <a:ea typeface="標楷體" pitchFamily="65" charset="-120"/>
              </a:rPr>
              <a:t>3-19(b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中的</a:t>
            </a:r>
            <a:r>
              <a:rPr kumimoji="1" lang="zh-TW" altLang="en-US" sz="2400" b="0" dirty="0">
                <a:solidFill>
                  <a:schemeClr val="tx1"/>
                </a:solidFill>
                <a:latin typeface="Times New Roman" pitchFamily="18" charset="0"/>
                <a:ea typeface="標楷體" pitchFamily="65" charset="-120"/>
              </a:rPr>
              <a:t>綠色點，可以看到此模型和預測的資料趨勢相差過大，即發生過度擬合</a:t>
            </a:r>
            <a:r>
              <a:rPr kumimoji="1" lang="en-US" altLang="zh-TW" sz="2400" b="0" dirty="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Overfitting</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現象，這意味著它們在訓練期間非常準確，而在預測未來的數據期間產生非常差的</a:t>
            </a:r>
            <a:r>
              <a:rPr kumimoji="1" lang="zh-TW" altLang="en-US" sz="2400" b="0" dirty="0" smtClean="0">
                <a:solidFill>
                  <a:schemeClr val="tx1"/>
                </a:solidFill>
                <a:latin typeface="Times New Roman" pitchFamily="18" charset="0"/>
                <a:ea typeface="標楷體" pitchFamily="65" charset="-120"/>
              </a:rPr>
              <a:t>結果</a:t>
            </a:r>
            <a:r>
              <a:rPr kumimoji="1" lang="zh-TW" altLang="en-US" sz="2400" b="0" dirty="0">
                <a:solidFill>
                  <a:schemeClr val="tx1"/>
                </a:solidFill>
                <a:latin typeface="Times New Roman" pitchFamily="18" charset="0"/>
                <a:ea typeface="標楷體" pitchFamily="65" charset="-120"/>
              </a:rPr>
              <a:t>。反之，如圖</a:t>
            </a:r>
            <a:r>
              <a:rPr kumimoji="1" lang="en-US" altLang="zh-TW" sz="2400" b="0" dirty="0">
                <a:solidFill>
                  <a:schemeClr val="tx1"/>
                </a:solidFill>
                <a:latin typeface="Times New Roman" pitchFamily="18" charset="0"/>
                <a:ea typeface="標楷體" pitchFamily="65" charset="-120"/>
              </a:rPr>
              <a:t>3-19(c</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，如果只採用二次方多項式，反而較接近預測值的趨勢。</a:t>
            </a:r>
          </a:p>
        </p:txBody>
      </p:sp>
    </p:spTree>
    <p:extLst>
      <p:ext uri="{BB962C8B-B14F-4D97-AF65-F5344CB8AC3E}">
        <p14:creationId xmlns:p14="http://schemas.microsoft.com/office/powerpoint/2010/main" val="784154893"/>
      </p:ext>
    </p:extLst>
  </p:cSld>
  <p:clrMapOvr>
    <a:masterClrMapping/>
  </p:clrMapOvr>
  <p:transition advClick="0">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901" y="1155700"/>
            <a:ext cx="7724775" cy="4845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243509"/>
      </p:ext>
    </p:extLst>
  </p:cSld>
  <p:clrMapOvr>
    <a:masterClrMapping/>
  </p:clrMapOvr>
  <p:transition advClick="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3-3</a:t>
            </a:r>
            <a:r>
              <a:rPr lang="zh-TW" altLang="en-US" dirty="0"/>
              <a:t>　決策樹</a:t>
            </a:r>
          </a:p>
        </p:txBody>
      </p:sp>
      <p:sp>
        <p:nvSpPr>
          <p:cNvPr id="2" name="內容版面配置區 1"/>
          <p:cNvSpPr>
            <a:spLocks noGrp="1"/>
          </p:cNvSpPr>
          <p:nvPr>
            <p:ph idx="1"/>
          </p:nvPr>
        </p:nvSpPr>
        <p:spPr/>
        <p:txBody>
          <a:bodyPr/>
          <a:lstStyle/>
          <a:p>
            <a:pPr marL="0" indent="0">
              <a:lnSpc>
                <a:spcPct val="10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以</a:t>
            </a:r>
            <a:r>
              <a:rPr kumimoji="1" lang="zh-TW" altLang="en-US" sz="2400" b="0" dirty="0">
                <a:solidFill>
                  <a:schemeClr val="tx1"/>
                </a:solidFill>
                <a:latin typeface="Times New Roman" pitchFamily="18" charset="0"/>
                <a:ea typeface="標楷體" pitchFamily="65" charset="-120"/>
              </a:rPr>
              <a:t>區分四種動物</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鳥</a:t>
            </a:r>
            <a:r>
              <a:rPr kumimoji="1" lang="zh-TW" altLang="en-US" sz="2400" b="0" dirty="0">
                <a:solidFill>
                  <a:schemeClr val="tx1"/>
                </a:solidFill>
                <a:latin typeface="Times New Roman" pitchFamily="18" charset="0"/>
                <a:ea typeface="標楷體" pitchFamily="65" charset="-120"/>
              </a:rPr>
              <a:t>、狗、魚和蝦</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為例，</a:t>
            </a:r>
            <a:r>
              <a:rPr kumimoji="1" lang="zh-TW" altLang="en-US" sz="2400" b="0" dirty="0" smtClean="0">
                <a:solidFill>
                  <a:schemeClr val="tx1"/>
                </a:solidFill>
                <a:latin typeface="Times New Roman" pitchFamily="18" charset="0"/>
                <a:ea typeface="標楷體" pitchFamily="65" charset="-120"/>
              </a:rPr>
              <a:t>透過</a:t>
            </a:r>
            <a:r>
              <a:rPr kumimoji="1" lang="zh-TW" altLang="en-US" sz="2400" b="0" dirty="0">
                <a:solidFill>
                  <a:schemeClr val="tx1"/>
                </a:solidFill>
                <a:latin typeface="Times New Roman" pitchFamily="18" charset="0"/>
                <a:ea typeface="標楷體" pitchFamily="65" charset="-120"/>
              </a:rPr>
              <a:t>詢問問題來得到正確答案，動物是否有毛，能將動物區分為「鳥和狗」及「魚和蝦」</a:t>
            </a:r>
            <a:r>
              <a:rPr kumimoji="1" lang="zh-TW" altLang="en-US" sz="2400" b="0" dirty="0" smtClean="0">
                <a:solidFill>
                  <a:schemeClr val="tx1"/>
                </a:solidFill>
                <a:latin typeface="Times New Roman" pitchFamily="18" charset="0"/>
                <a:ea typeface="標楷體" pitchFamily="65" charset="-120"/>
              </a:rPr>
              <a:t>兩類</a:t>
            </a:r>
            <a:r>
              <a:rPr kumimoji="1" lang="zh-TW" altLang="en-US" sz="2400" b="0" dirty="0">
                <a:solidFill>
                  <a:schemeClr val="tx1"/>
                </a:solidFill>
                <a:latin typeface="Times New Roman" pitchFamily="18" charset="0"/>
                <a:ea typeface="標楷體" pitchFamily="65" charset="-120"/>
              </a:rPr>
              <a:t>，如果答案為「是」，便詢問動物是否會飛，以分辨鳥和狗；如果答案為「否」，便</a:t>
            </a:r>
            <a:r>
              <a:rPr kumimoji="1" lang="zh-TW" altLang="en-US" sz="2400" b="0" dirty="0" smtClean="0">
                <a:solidFill>
                  <a:schemeClr val="tx1"/>
                </a:solidFill>
                <a:latin typeface="Times New Roman" pitchFamily="18" charset="0"/>
                <a:ea typeface="標楷體" pitchFamily="65" charset="-120"/>
              </a:rPr>
              <a:t>詢問</a:t>
            </a:r>
            <a:r>
              <a:rPr kumimoji="1" lang="zh-TW" altLang="en-US" sz="2400" b="0" dirty="0">
                <a:solidFill>
                  <a:schemeClr val="tx1"/>
                </a:solidFill>
                <a:latin typeface="Times New Roman" pitchFamily="18" charset="0"/>
                <a:ea typeface="標楷體" pitchFamily="65" charset="-120"/>
              </a:rPr>
              <a:t>動物是否有腳，以分辨魚和蝦，這一系列問題可以表示為決策樹，如圖</a:t>
            </a:r>
            <a:r>
              <a:rPr kumimoji="1" lang="en-US" altLang="zh-TW" sz="2400" b="0" dirty="0" smtClean="0">
                <a:solidFill>
                  <a:schemeClr val="tx1"/>
                </a:solidFill>
                <a:latin typeface="Times New Roman" pitchFamily="18" charset="0"/>
                <a:ea typeface="標楷體" pitchFamily="65" charset="-120"/>
              </a:rPr>
              <a:t>3-20</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1702" y="3262963"/>
            <a:ext cx="5537799" cy="310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4023386"/>
      </p:ext>
    </p:extLst>
  </p:cSld>
  <p:clrMapOvr>
    <a:masterClrMapping/>
  </p:clrMapOvr>
  <p:transition advClick="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86A363DE-FA16-452F-AF9C-B3BCB14AABB2}"/>
              </a:ext>
            </a:extLst>
          </p:cNvPr>
          <p:cNvSpPr>
            <a:spLocks noGrp="1"/>
          </p:cNvSpPr>
          <p:nvPr>
            <p:ph type="title"/>
          </p:nvPr>
        </p:nvSpPr>
        <p:spPr/>
        <p:txBody>
          <a:bodyPr/>
          <a:lstStyle/>
          <a:p>
            <a:r>
              <a:rPr lang="en-US" altLang="zh-TW" dirty="0"/>
              <a:t>3-1</a:t>
            </a:r>
            <a:r>
              <a:rPr lang="zh-TW" altLang="en-US" b="1" dirty="0" smtClean="0"/>
              <a:t>　</a:t>
            </a:r>
            <a:r>
              <a:rPr lang="zh-TW" altLang="en-US" dirty="0"/>
              <a:t>機器學習簡介</a:t>
            </a:r>
            <a:endParaRPr lang="zh-TW" altLang="en-US" b="1" dirty="0"/>
          </a:p>
        </p:txBody>
      </p:sp>
      <p:sp>
        <p:nvSpPr>
          <p:cNvPr id="2" name="內容版面配置區 1">
            <a:extLst>
              <a:ext uri="{FF2B5EF4-FFF2-40B4-BE49-F238E27FC236}">
                <a16:creationId xmlns:a16="http://schemas.microsoft.com/office/drawing/2014/main" xmlns="" id="{141B4746-67DF-4D64-BBD7-698286E80A9C}"/>
              </a:ext>
            </a:extLst>
          </p:cNvPr>
          <p:cNvSpPr>
            <a:spLocks noGrp="1"/>
          </p:cNvSpPr>
          <p:nvPr>
            <p:ph idx="1"/>
          </p:nvPr>
        </p:nvSpPr>
        <p:spPr>
          <a:xfrm>
            <a:off x="182880" y="1341438"/>
            <a:ext cx="8274812" cy="5040312"/>
          </a:xfrm>
        </p:spPr>
        <p:txBody>
          <a:bodyPr/>
          <a:lstStyle/>
          <a:p>
            <a:pPr marL="0" indent="0">
              <a:lnSpc>
                <a:spcPct val="100000"/>
              </a:lnSpc>
              <a:spcBef>
                <a:spcPts val="600"/>
              </a:spcBef>
              <a:buNone/>
              <a:tabLst>
                <a:tab pos="722313" algn="l"/>
                <a:tab pos="757238" algn="l"/>
                <a:tab pos="8072438" algn="r"/>
              </a:tabLst>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機器學習</a:t>
            </a:r>
            <a:r>
              <a:rPr kumimoji="1" lang="en-US" altLang="zh-TW" sz="2400" b="0" dirty="0">
                <a:solidFill>
                  <a:schemeClr val="tx1"/>
                </a:solidFill>
                <a:latin typeface="Times New Roman" pitchFamily="18" charset="0"/>
                <a:ea typeface="標楷體" pitchFamily="65" charset="-120"/>
              </a:rPr>
              <a:t>(Machine Learning) </a:t>
            </a:r>
            <a:r>
              <a:rPr kumimoji="1" lang="zh-TW" altLang="en-US" sz="2400" b="0" dirty="0">
                <a:solidFill>
                  <a:schemeClr val="tx1"/>
                </a:solidFill>
                <a:latin typeface="Times New Roman" pitchFamily="18" charset="0"/>
                <a:ea typeface="標楷體" pitchFamily="65" charset="-120"/>
              </a:rPr>
              <a:t>是一種數據分析技術，它教導計算機模仿人類從</a:t>
            </a:r>
            <a:r>
              <a:rPr kumimoji="1" lang="zh-TW" altLang="en-US" sz="2400" b="0" dirty="0" smtClean="0">
                <a:solidFill>
                  <a:schemeClr val="tx1"/>
                </a:solidFill>
                <a:latin typeface="Times New Roman" pitchFamily="18" charset="0"/>
                <a:ea typeface="標楷體" pitchFamily="65" charset="-120"/>
              </a:rPr>
              <a:t>經驗中</a:t>
            </a:r>
            <a:r>
              <a:rPr kumimoji="1" lang="zh-TW" altLang="en-US" sz="2400" b="0" dirty="0">
                <a:solidFill>
                  <a:schemeClr val="tx1"/>
                </a:solidFill>
                <a:latin typeface="Times New Roman" pitchFamily="18" charset="0"/>
                <a:ea typeface="標楷體" pitchFamily="65" charset="-120"/>
              </a:rPr>
              <a:t>學習。機器學習直接從</a:t>
            </a:r>
            <a:r>
              <a:rPr kumimoji="1" lang="zh-TW" altLang="en-US" sz="2400" b="0" dirty="0" smtClean="0">
                <a:solidFill>
                  <a:schemeClr val="tx1"/>
                </a:solidFill>
                <a:latin typeface="Times New Roman" pitchFamily="18" charset="0"/>
                <a:ea typeface="標楷體" pitchFamily="65" charset="-120"/>
              </a:rPr>
              <a:t>數據</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zh-TW" altLang="en-US"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學習」資訊，而不依賴於預定的程式作為模型</a:t>
            </a:r>
            <a:r>
              <a:rPr kumimoji="1" lang="zh-TW" altLang="en-US" sz="2400" b="0" dirty="0" smtClean="0">
                <a:solidFill>
                  <a:schemeClr val="tx1"/>
                </a:solidFill>
                <a:latin typeface="Times New Roman" pitchFamily="18" charset="0"/>
                <a:ea typeface="標楷體" pitchFamily="65" charset="-120"/>
              </a:rPr>
              <a:t>。小孩</a:t>
            </a:r>
            <a:r>
              <a:rPr kumimoji="1" lang="zh-TW" altLang="en-US" sz="2400" b="0" dirty="0">
                <a:solidFill>
                  <a:schemeClr val="tx1"/>
                </a:solidFill>
                <a:latin typeface="Times New Roman" pitchFamily="18" charset="0"/>
                <a:ea typeface="標楷體" pitchFamily="65" charset="-120"/>
              </a:rPr>
              <a:t>從小學習辨認貓，並不是父母先教小孩</a:t>
            </a:r>
            <a:r>
              <a:rPr kumimoji="1" lang="zh-TW" altLang="en-US" sz="2400" b="0" dirty="0" smtClean="0">
                <a:solidFill>
                  <a:schemeClr val="tx1"/>
                </a:solidFill>
                <a:latin typeface="Times New Roman" pitchFamily="18" charset="0"/>
                <a:ea typeface="標楷體" pitchFamily="65" charset="-120"/>
              </a:rPr>
              <a:t>什麼</a:t>
            </a:r>
            <a:r>
              <a:rPr kumimoji="1" lang="zh-TW" altLang="en-US" sz="2400" b="0" dirty="0">
                <a:solidFill>
                  <a:schemeClr val="tx1"/>
                </a:solidFill>
                <a:latin typeface="Times New Roman" pitchFamily="18" charset="0"/>
                <a:ea typeface="標楷體" pitchFamily="65" charset="-120"/>
              </a:rPr>
              <a:t>是貓，而是當小孩看到貓時，就告訴小孩這是貓，看到其他不同動物，例如老虎、豹</a:t>
            </a:r>
            <a:r>
              <a:rPr kumimoji="1" lang="zh-TW" altLang="en-US" sz="2400" b="0" dirty="0" smtClean="0">
                <a:solidFill>
                  <a:schemeClr val="tx1"/>
                </a:solidFill>
                <a:latin typeface="Times New Roman" pitchFamily="18" charset="0"/>
                <a:ea typeface="標楷體" pitchFamily="65" charset="-120"/>
              </a:rPr>
              <a:t>、狗</a:t>
            </a:r>
            <a:r>
              <a:rPr kumimoji="1" lang="zh-TW" altLang="en-US" sz="2400" b="0" dirty="0">
                <a:solidFill>
                  <a:schemeClr val="tx1"/>
                </a:solidFill>
                <a:latin typeface="Times New Roman" pitchFamily="18" charset="0"/>
                <a:ea typeface="標楷體" pitchFamily="65" charset="-120"/>
              </a:rPr>
              <a:t>，而認錯為貓時，就進行糾正，久而久之，小孩就自然而然地「學」會辨識貓了，如</a:t>
            </a:r>
            <a:r>
              <a:rPr kumimoji="1" lang="zh-TW" altLang="en-US" sz="2400" b="0" dirty="0" smtClean="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3-1</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spcBef>
                <a:spcPts val="600"/>
              </a:spcBef>
              <a:buNone/>
              <a:tabLst>
                <a:tab pos="722313" algn="l"/>
                <a:tab pos="757238" algn="l"/>
                <a:tab pos="8072438" algn="r"/>
              </a:tabLst>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傳統讓電腦辨識出貓的方法，需要將所有貓的特徵以窮舉法的方式、詳細輸入所有貓的可能條件，比如貓有圓臉、細長鬍鬚、瘦長的身體、小嘴巴和一條長尾巴。</a:t>
            </a:r>
          </a:p>
          <a:p>
            <a:pPr marL="0" indent="0">
              <a:lnSpc>
                <a:spcPct val="100000"/>
              </a:lnSpc>
              <a:spcBef>
                <a:spcPts val="600"/>
              </a:spcBef>
              <a:buNone/>
              <a:tabLst>
                <a:tab pos="722313" algn="l"/>
                <a:tab pos="757238" algn="l"/>
                <a:tab pos="8072438" algn="r"/>
              </a:tabLst>
            </a:pPr>
            <a:endParaRPr kumimoji="1" lang="en-US" altLang="zh-TW"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222273676"/>
      </p:ext>
    </p:extLst>
  </p:cSld>
  <p:clrMapOvr>
    <a:masterClrMapping/>
  </p:clrMapOvr>
  <p:transition advClick="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以</a:t>
            </a:r>
            <a:r>
              <a:rPr kumimoji="1" lang="zh-TW" altLang="en-US" sz="2400" b="0" dirty="0">
                <a:solidFill>
                  <a:schemeClr val="tx1"/>
                </a:solidFill>
                <a:latin typeface="Times New Roman" pitchFamily="18" charset="0"/>
                <a:ea typeface="標楷體" pitchFamily="65" charset="-120"/>
              </a:rPr>
              <a:t>判斷炸雞是否好吃為例，首先收集炸雞的油溫和油炸時間，導致好吃或不好吃的</a:t>
            </a:r>
            <a:r>
              <a:rPr kumimoji="1" lang="zh-TW" altLang="en-US" sz="2400" b="0" dirty="0" smtClean="0">
                <a:solidFill>
                  <a:schemeClr val="tx1"/>
                </a:solidFill>
                <a:latin typeface="Times New Roman" pitchFamily="18" charset="0"/>
                <a:ea typeface="標楷體" pitchFamily="65" charset="-120"/>
              </a:rPr>
              <a:t>結果</a:t>
            </a:r>
            <a:r>
              <a:rPr kumimoji="1" lang="zh-TW" altLang="en-US" sz="2400" b="0" dirty="0">
                <a:solidFill>
                  <a:schemeClr val="tx1"/>
                </a:solidFill>
                <a:latin typeface="Times New Roman" pitchFamily="18" charset="0"/>
                <a:ea typeface="標楷體" pitchFamily="65" charset="-120"/>
              </a:rPr>
              <a:t>數據如表</a:t>
            </a:r>
            <a:r>
              <a:rPr kumimoji="1" lang="en-US" altLang="zh-TW" sz="2400" b="0" dirty="0">
                <a:solidFill>
                  <a:schemeClr val="tx1"/>
                </a:solidFill>
                <a:latin typeface="Times New Roman" pitchFamily="18" charset="0"/>
                <a:ea typeface="標楷體" pitchFamily="65" charset="-120"/>
              </a:rPr>
              <a:t>3-2</a:t>
            </a:r>
            <a:r>
              <a:rPr kumimoji="1" lang="zh-TW" altLang="en-US" sz="2400" b="0" dirty="0">
                <a:solidFill>
                  <a:schemeClr val="tx1"/>
                </a:solidFill>
                <a:latin typeface="Times New Roman" pitchFamily="18" charset="0"/>
                <a:ea typeface="標楷體" pitchFamily="65" charset="-120"/>
              </a:rPr>
              <a:t>，有五筆資料。根據收集的資料，想要預測第</a:t>
            </a:r>
            <a:r>
              <a:rPr kumimoji="1" lang="en-US" altLang="zh-TW" sz="2400" b="0" dirty="0" smtClean="0">
                <a:solidFill>
                  <a:schemeClr val="tx1"/>
                </a:solidFill>
                <a:latin typeface="Times New Roman" pitchFamily="18" charset="0"/>
                <a:ea typeface="標楷體" pitchFamily="65" charset="-120"/>
              </a:rPr>
              <a:t>6</a:t>
            </a:r>
            <a:r>
              <a:rPr kumimoji="1" lang="zh-TW" altLang="en-US" sz="2400" b="0" dirty="0" smtClean="0">
                <a:solidFill>
                  <a:schemeClr val="tx1"/>
                </a:solidFill>
                <a:latin typeface="Times New Roman" pitchFamily="18" charset="0"/>
                <a:ea typeface="標楷體" pitchFamily="65" charset="-120"/>
              </a:rPr>
              <a:t>筆</a:t>
            </a:r>
            <a:r>
              <a:rPr kumimoji="1" lang="zh-TW" altLang="en-US" sz="2400" b="0" dirty="0">
                <a:solidFill>
                  <a:schemeClr val="tx1"/>
                </a:solidFill>
                <a:latin typeface="Times New Roman" pitchFamily="18" charset="0"/>
                <a:ea typeface="標楷體" pitchFamily="65" charset="-120"/>
              </a:rPr>
              <a:t>資料，當油溫</a:t>
            </a:r>
            <a:r>
              <a:rPr kumimoji="1" lang="en-US" altLang="zh-TW" sz="2400" b="0" dirty="0" smtClean="0">
                <a:solidFill>
                  <a:schemeClr val="tx1"/>
                </a:solidFill>
                <a:latin typeface="Times New Roman" pitchFamily="18" charset="0"/>
                <a:ea typeface="標楷體" pitchFamily="65" charset="-120"/>
              </a:rPr>
              <a:t>70</a:t>
            </a:r>
            <a:r>
              <a:rPr kumimoji="1" lang="zh-TW" altLang="en-US" sz="2400" b="0" dirty="0" smtClean="0">
                <a:solidFill>
                  <a:schemeClr val="tx1"/>
                </a:solidFill>
                <a:latin typeface="Times New Roman" pitchFamily="18" charset="0"/>
                <a:ea typeface="標楷體" pitchFamily="65" charset="-120"/>
              </a:rPr>
              <a:t>度，油炸</a:t>
            </a:r>
            <a:r>
              <a:rPr kumimoji="1" lang="zh-TW" altLang="en-US" sz="2400" b="0" dirty="0">
                <a:solidFill>
                  <a:schemeClr val="tx1"/>
                </a:solidFill>
                <a:latin typeface="Times New Roman" pitchFamily="18" charset="0"/>
                <a:ea typeface="標楷體" pitchFamily="65" charset="-120"/>
              </a:rPr>
              <a:t>時間</a:t>
            </a:r>
            <a:r>
              <a:rPr kumimoji="1" lang="en-US" altLang="zh-TW" sz="2400" b="0" dirty="0" smtClean="0">
                <a:solidFill>
                  <a:schemeClr val="tx1"/>
                </a:solidFill>
                <a:latin typeface="Times New Roman" pitchFamily="18" charset="0"/>
                <a:ea typeface="標楷體" pitchFamily="65" charset="-120"/>
              </a:rPr>
              <a:t>30</a:t>
            </a:r>
            <a:r>
              <a:rPr kumimoji="1" lang="zh-TW" altLang="en-US" sz="2400" b="0" dirty="0" smtClean="0">
                <a:solidFill>
                  <a:schemeClr val="tx1"/>
                </a:solidFill>
                <a:latin typeface="Times New Roman" pitchFamily="18" charset="0"/>
                <a:ea typeface="標楷體" pitchFamily="65" charset="-120"/>
              </a:rPr>
              <a:t>秒</a:t>
            </a:r>
            <a:r>
              <a:rPr kumimoji="1" lang="zh-TW" altLang="en-US" sz="2400" b="0" dirty="0">
                <a:solidFill>
                  <a:schemeClr val="tx1"/>
                </a:solidFill>
                <a:latin typeface="Times New Roman" pitchFamily="18" charset="0"/>
                <a:ea typeface="標楷體" pitchFamily="65" charset="-120"/>
              </a:rPr>
              <a:t>時，製作出來的炸雞是否好吃？</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0862" y="3010627"/>
            <a:ext cx="7020719" cy="28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6503844"/>
      </p:ext>
    </p:extLst>
  </p:cSld>
  <p:clrMapOvr>
    <a:masterClrMapping/>
  </p:clrMapOvr>
  <p:transition advClick="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55600" indent="-355600">
              <a:lnSpc>
                <a:spcPct val="100000"/>
              </a:lnSpc>
              <a:buNone/>
            </a:pPr>
            <a:r>
              <a:rPr kumimoji="1" lang="en-US" altLang="zh-TW" sz="2400" b="0" dirty="0">
                <a:solidFill>
                  <a:schemeClr val="tx1"/>
                </a:solidFill>
                <a:latin typeface="Times New Roman" pitchFamily="18" charset="0"/>
                <a:ea typeface="標楷體" pitchFamily="65" charset="-120"/>
              </a:rPr>
              <a:t>1. </a:t>
            </a:r>
            <a:r>
              <a:rPr kumimoji="1" lang="zh-TW" altLang="en-US" sz="2400" b="0" dirty="0">
                <a:solidFill>
                  <a:schemeClr val="tx1"/>
                </a:solidFill>
                <a:latin typeface="Times New Roman" pitchFamily="18" charset="0"/>
                <a:ea typeface="標楷體" pitchFamily="65" charset="-120"/>
              </a:rPr>
              <a:t>首先以油溫來當作判斷的節點，如果油</a:t>
            </a:r>
            <a:r>
              <a:rPr kumimoji="1" lang="zh-TW" altLang="en-US" sz="2400" b="0" dirty="0" smtClean="0">
                <a:solidFill>
                  <a:schemeClr val="tx1"/>
                </a:solidFill>
                <a:latin typeface="Times New Roman" pitchFamily="18" charset="0"/>
                <a:ea typeface="標楷體" pitchFamily="65" charset="-120"/>
              </a:rPr>
              <a:t>溫 </a:t>
            </a:r>
            <a:r>
              <a:rPr kumimoji="1" lang="en-US" altLang="zh-TW" sz="2400" b="0" dirty="0" smtClean="0">
                <a:solidFill>
                  <a:schemeClr val="tx1"/>
                </a:solidFill>
                <a:latin typeface="Times New Roman" pitchFamily="18" charset="0"/>
                <a:ea typeface="標楷體" pitchFamily="65" charset="-120"/>
              </a:rPr>
              <a:t>&lt;</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60</a:t>
            </a:r>
            <a:r>
              <a:rPr kumimoji="1" lang="zh-TW" altLang="en-US" sz="2400" b="0" dirty="0" smtClean="0">
                <a:solidFill>
                  <a:schemeClr val="tx1"/>
                </a:solidFill>
                <a:latin typeface="Times New Roman" pitchFamily="18" charset="0"/>
                <a:ea typeface="標楷體" pitchFamily="65" charset="-120"/>
              </a:rPr>
              <a:t>度</a:t>
            </a:r>
            <a:r>
              <a:rPr kumimoji="1" lang="zh-TW" altLang="en-US" sz="2400" b="0" dirty="0">
                <a:solidFill>
                  <a:schemeClr val="tx1"/>
                </a:solidFill>
                <a:latin typeface="Times New Roman" pitchFamily="18" charset="0"/>
                <a:ea typeface="標楷體" pitchFamily="65" charset="-120"/>
              </a:rPr>
              <a:t>時，形成左子樹，有第</a:t>
            </a:r>
            <a:r>
              <a:rPr kumimoji="1" lang="en-US" altLang="zh-TW" sz="2400" b="0" dirty="0">
                <a:solidFill>
                  <a:schemeClr val="tx1"/>
                </a:solidFill>
                <a:latin typeface="Times New Roman" pitchFamily="18" charset="0"/>
                <a:ea typeface="標楷體" pitchFamily="65" charset="-120"/>
              </a:rPr>
              <a:t>1</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2</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3</a:t>
            </a:r>
            <a:r>
              <a:rPr kumimoji="1" lang="zh-TW" altLang="en-US" sz="2400" b="0" dirty="0" smtClean="0">
                <a:solidFill>
                  <a:schemeClr val="tx1"/>
                </a:solidFill>
                <a:latin typeface="Times New Roman" pitchFamily="18" charset="0"/>
                <a:ea typeface="標楷體" pitchFamily="65" charset="-120"/>
              </a:rPr>
              <a:t>筆資料</a:t>
            </a:r>
            <a:r>
              <a:rPr kumimoji="1" lang="zh-TW" altLang="en-US" sz="2400" b="0" dirty="0">
                <a:solidFill>
                  <a:schemeClr val="tx1"/>
                </a:solidFill>
                <a:latin typeface="Times New Roman" pitchFamily="18" charset="0"/>
                <a:ea typeface="標楷體" pitchFamily="65" charset="-120"/>
              </a:rPr>
              <a:t>，其他第</a:t>
            </a:r>
            <a:r>
              <a:rPr kumimoji="1" lang="en-US" altLang="zh-TW" sz="2400" b="0" dirty="0">
                <a:solidFill>
                  <a:schemeClr val="tx1"/>
                </a:solidFill>
                <a:latin typeface="Times New Roman" pitchFamily="18" charset="0"/>
                <a:ea typeface="標楷體" pitchFamily="65" charset="-120"/>
              </a:rPr>
              <a:t>4</a:t>
            </a:r>
            <a:r>
              <a:rPr kumimoji="1" lang="zh-TW" altLang="en-US"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5</a:t>
            </a:r>
            <a:r>
              <a:rPr kumimoji="1" lang="zh-TW" altLang="en-US" sz="2400" b="0" dirty="0" smtClean="0">
                <a:solidFill>
                  <a:schemeClr val="tx1"/>
                </a:solidFill>
                <a:latin typeface="Times New Roman" pitchFamily="18" charset="0"/>
                <a:ea typeface="標楷體" pitchFamily="65" charset="-120"/>
              </a:rPr>
              <a:t>筆</a:t>
            </a:r>
            <a:r>
              <a:rPr kumimoji="1" lang="zh-TW" altLang="en-US" sz="2400" b="0" dirty="0">
                <a:solidFill>
                  <a:schemeClr val="tx1"/>
                </a:solidFill>
                <a:latin typeface="Times New Roman" pitchFamily="18" charset="0"/>
                <a:ea typeface="標楷體" pitchFamily="65" charset="-120"/>
              </a:rPr>
              <a:t>資料的油溫皆 ≥ </a:t>
            </a:r>
            <a:r>
              <a:rPr kumimoji="1" lang="en-US" altLang="zh-TW" sz="2400" b="0" dirty="0" smtClean="0">
                <a:solidFill>
                  <a:schemeClr val="tx1"/>
                </a:solidFill>
                <a:latin typeface="Times New Roman" pitchFamily="18" charset="0"/>
                <a:ea typeface="標楷體" pitchFamily="65" charset="-120"/>
              </a:rPr>
              <a:t>60</a:t>
            </a:r>
            <a:r>
              <a:rPr kumimoji="1" lang="zh-TW" altLang="en-US" sz="2400" b="0" dirty="0" smtClean="0">
                <a:solidFill>
                  <a:schemeClr val="tx1"/>
                </a:solidFill>
                <a:latin typeface="Times New Roman" pitchFamily="18" charset="0"/>
                <a:ea typeface="標楷體" pitchFamily="65" charset="-120"/>
              </a:rPr>
              <a:t>度</a:t>
            </a:r>
            <a:r>
              <a:rPr kumimoji="1" lang="zh-TW" altLang="en-US" sz="2400" b="0" dirty="0">
                <a:solidFill>
                  <a:schemeClr val="tx1"/>
                </a:solidFill>
                <a:latin typeface="Times New Roman" pitchFamily="18" charset="0"/>
                <a:ea typeface="標楷體" pitchFamily="65" charset="-120"/>
              </a:rPr>
              <a:t>，因此右子樹節點包含這兩筆資料，如</a:t>
            </a:r>
            <a:r>
              <a:rPr kumimoji="1" lang="zh-TW" altLang="en-US" sz="2400" b="0" dirty="0" smtClean="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3-21</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a:t>
            </a:r>
          </a:p>
          <a:p>
            <a:pPr marL="355600" indent="-355600">
              <a:lnSpc>
                <a:spcPct val="100000"/>
              </a:lnSpc>
              <a:buNone/>
            </a:pPr>
            <a:r>
              <a:rPr kumimoji="1" lang="en-US" altLang="zh-TW" sz="2400" b="0" dirty="0">
                <a:solidFill>
                  <a:schemeClr val="tx1"/>
                </a:solidFill>
                <a:latin typeface="Times New Roman" pitchFamily="18" charset="0"/>
                <a:ea typeface="標楷體" pitchFamily="65" charset="-120"/>
              </a:rPr>
              <a:t>2. </a:t>
            </a:r>
            <a:r>
              <a:rPr kumimoji="1" lang="zh-TW" altLang="en-US" sz="2400" b="0" dirty="0">
                <a:solidFill>
                  <a:schemeClr val="tx1"/>
                </a:solidFill>
                <a:latin typeface="Times New Roman" pitchFamily="18" charset="0"/>
                <a:ea typeface="標楷體" pitchFamily="65" charset="-120"/>
              </a:rPr>
              <a:t>接下來左子樹以油炸時間</a:t>
            </a:r>
            <a:r>
              <a:rPr kumimoji="1" lang="zh-TW" altLang="en-US" sz="2400" b="0" dirty="0" smtClean="0">
                <a:solidFill>
                  <a:schemeClr val="tx1"/>
                </a:solidFill>
                <a:latin typeface="Times New Roman" pitchFamily="18" charset="0"/>
                <a:ea typeface="標楷體" pitchFamily="65" charset="-120"/>
              </a:rPr>
              <a:t>是否 </a:t>
            </a:r>
            <a:r>
              <a:rPr kumimoji="1" lang="en-US" altLang="zh-TW" sz="2400" b="0" dirty="0" smtClean="0">
                <a:solidFill>
                  <a:schemeClr val="tx1"/>
                </a:solidFill>
                <a:latin typeface="Times New Roman" pitchFamily="18" charset="0"/>
                <a:ea typeface="標楷體" pitchFamily="65" charset="-120"/>
              </a:rPr>
              <a:t>&lt;</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70</a:t>
            </a:r>
            <a:r>
              <a:rPr kumimoji="1" lang="zh-TW" altLang="en-US" sz="2400" b="0" dirty="0" smtClean="0">
                <a:solidFill>
                  <a:schemeClr val="tx1"/>
                </a:solidFill>
                <a:latin typeface="Times New Roman" pitchFamily="18" charset="0"/>
                <a:ea typeface="標楷體" pitchFamily="65" charset="-120"/>
              </a:rPr>
              <a:t>秒</a:t>
            </a:r>
            <a:r>
              <a:rPr kumimoji="1" lang="zh-TW" altLang="en-US" sz="2400" b="0" dirty="0">
                <a:solidFill>
                  <a:schemeClr val="tx1"/>
                </a:solidFill>
                <a:latin typeface="Times New Roman" pitchFamily="18" charset="0"/>
                <a:ea typeface="標楷體" pitchFamily="65" charset="-120"/>
              </a:rPr>
              <a:t>當作判斷的節點，如果油炸</a:t>
            </a:r>
            <a:r>
              <a:rPr kumimoji="1" lang="zh-TW" altLang="en-US" sz="2400" b="0" dirty="0" smtClean="0">
                <a:solidFill>
                  <a:schemeClr val="tx1"/>
                </a:solidFill>
                <a:latin typeface="Times New Roman" pitchFamily="18" charset="0"/>
                <a:ea typeface="標楷體" pitchFamily="65" charset="-120"/>
              </a:rPr>
              <a:t>時間 </a:t>
            </a:r>
            <a:r>
              <a:rPr kumimoji="1" lang="en-US" altLang="zh-TW" sz="2400" b="0" dirty="0" smtClean="0">
                <a:solidFill>
                  <a:schemeClr val="tx1"/>
                </a:solidFill>
                <a:latin typeface="Times New Roman" pitchFamily="18" charset="0"/>
                <a:ea typeface="標楷體" pitchFamily="65" charset="-120"/>
              </a:rPr>
              <a:t>&lt; 70</a:t>
            </a:r>
            <a:r>
              <a:rPr kumimoji="1" lang="zh-TW" altLang="en-US" sz="2400" b="0" dirty="0" smtClean="0">
                <a:solidFill>
                  <a:schemeClr val="tx1"/>
                </a:solidFill>
                <a:latin typeface="Times New Roman" pitchFamily="18" charset="0"/>
                <a:ea typeface="標楷體" pitchFamily="65" charset="-120"/>
              </a:rPr>
              <a:t>秒</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形成左</a:t>
            </a:r>
            <a:r>
              <a:rPr kumimoji="1" lang="zh-TW" altLang="en-US" sz="2400" b="0" dirty="0">
                <a:solidFill>
                  <a:schemeClr val="tx1"/>
                </a:solidFill>
                <a:latin typeface="Times New Roman" pitchFamily="18" charset="0"/>
                <a:ea typeface="標楷體" pitchFamily="65" charset="-120"/>
              </a:rPr>
              <a:t>子樹，此時有第</a:t>
            </a:r>
            <a:r>
              <a:rPr kumimoji="1" lang="en-US" altLang="zh-TW" sz="2400" b="0" dirty="0">
                <a:solidFill>
                  <a:schemeClr val="tx1"/>
                </a:solidFill>
                <a:latin typeface="Times New Roman" pitchFamily="18" charset="0"/>
                <a:ea typeface="標楷體" pitchFamily="65" charset="-120"/>
              </a:rPr>
              <a:t>2 </a:t>
            </a:r>
            <a:r>
              <a:rPr kumimoji="1" lang="zh-TW" altLang="en-US" sz="2400" b="0" dirty="0">
                <a:solidFill>
                  <a:schemeClr val="tx1"/>
                </a:solidFill>
                <a:latin typeface="Times New Roman" pitchFamily="18" charset="0"/>
                <a:ea typeface="標楷體" pitchFamily="65" charset="-120"/>
              </a:rPr>
              <a:t>筆資料，其他第</a:t>
            </a:r>
            <a:r>
              <a:rPr kumimoji="1" lang="en-US" altLang="zh-TW" sz="2400" b="0" dirty="0">
                <a:solidFill>
                  <a:schemeClr val="tx1"/>
                </a:solidFill>
                <a:latin typeface="Times New Roman" pitchFamily="18" charset="0"/>
                <a:ea typeface="標楷體" pitchFamily="65" charset="-120"/>
              </a:rPr>
              <a:t>1</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3 </a:t>
            </a:r>
            <a:r>
              <a:rPr kumimoji="1" lang="zh-TW" altLang="en-US" sz="2400" b="0" dirty="0">
                <a:solidFill>
                  <a:schemeClr val="tx1"/>
                </a:solidFill>
                <a:latin typeface="Times New Roman" pitchFamily="18" charset="0"/>
                <a:ea typeface="標楷體" pitchFamily="65" charset="-120"/>
              </a:rPr>
              <a:t>筆資料 ≥ </a:t>
            </a:r>
            <a:r>
              <a:rPr kumimoji="1" lang="en-US" altLang="zh-TW" sz="2400" b="0" dirty="0" smtClean="0">
                <a:solidFill>
                  <a:schemeClr val="tx1"/>
                </a:solidFill>
                <a:latin typeface="Times New Roman" pitchFamily="18" charset="0"/>
                <a:ea typeface="標楷體" pitchFamily="65" charset="-120"/>
              </a:rPr>
              <a:t>70</a:t>
            </a:r>
            <a:r>
              <a:rPr kumimoji="1" lang="zh-TW" altLang="en-US" sz="2400" b="0" dirty="0" smtClean="0">
                <a:solidFill>
                  <a:schemeClr val="tx1"/>
                </a:solidFill>
                <a:latin typeface="Times New Roman" pitchFamily="18" charset="0"/>
                <a:ea typeface="標楷體" pitchFamily="65" charset="-120"/>
              </a:rPr>
              <a:t>秒。</a:t>
            </a:r>
            <a:endParaRPr kumimoji="1" lang="en-US" altLang="zh-TW" sz="2400" b="0" dirty="0" smtClean="0">
              <a:solidFill>
                <a:schemeClr val="tx1"/>
              </a:solidFill>
              <a:latin typeface="Times New Roman" pitchFamily="18" charset="0"/>
              <a:ea typeface="標楷體" pitchFamily="65" charset="-120"/>
            </a:endParaRPr>
          </a:p>
          <a:p>
            <a:pPr marL="355600" indent="-355600">
              <a:lnSpc>
                <a:spcPct val="100000"/>
              </a:lnSpc>
              <a:buNone/>
            </a:pPr>
            <a:r>
              <a:rPr kumimoji="1" lang="en-US" altLang="zh-TW" sz="2400" b="0" dirty="0">
                <a:solidFill>
                  <a:schemeClr val="tx1"/>
                </a:solidFill>
                <a:latin typeface="Times New Roman" pitchFamily="18" charset="0"/>
                <a:ea typeface="標楷體" pitchFamily="65" charset="-120"/>
              </a:rPr>
              <a:t>3. </a:t>
            </a:r>
            <a:r>
              <a:rPr kumimoji="1" lang="zh-TW" altLang="en-US" sz="2400" b="0" dirty="0">
                <a:solidFill>
                  <a:schemeClr val="tx1"/>
                </a:solidFill>
                <a:latin typeface="Times New Roman" pitchFamily="18" charset="0"/>
                <a:ea typeface="標楷體" pitchFamily="65" charset="-120"/>
              </a:rPr>
              <a:t>再往下判斷油溫是否</a:t>
            </a:r>
            <a:r>
              <a:rPr kumimoji="1" lang="en-US" altLang="zh-TW" sz="2400" b="0" dirty="0">
                <a:solidFill>
                  <a:schemeClr val="tx1"/>
                </a:solidFill>
                <a:latin typeface="Times New Roman" pitchFamily="18" charset="0"/>
                <a:ea typeface="標楷體" pitchFamily="65" charset="-120"/>
              </a:rPr>
              <a:t>&lt; 20</a:t>
            </a:r>
            <a:r>
              <a:rPr kumimoji="1" lang="zh-TW" altLang="en-US" sz="2400" b="0" dirty="0">
                <a:solidFill>
                  <a:schemeClr val="tx1"/>
                </a:solidFill>
                <a:latin typeface="Times New Roman" pitchFamily="18" charset="0"/>
                <a:ea typeface="標楷體" pitchFamily="65" charset="-120"/>
              </a:rPr>
              <a:t>度，如果油溫 </a:t>
            </a:r>
            <a:r>
              <a:rPr kumimoji="1" lang="en-US" altLang="zh-TW" sz="2400" b="0" dirty="0">
                <a:solidFill>
                  <a:schemeClr val="tx1"/>
                </a:solidFill>
                <a:latin typeface="Times New Roman" pitchFamily="18" charset="0"/>
                <a:ea typeface="標楷體" pitchFamily="65" charset="-120"/>
              </a:rPr>
              <a:t>&lt; 20</a:t>
            </a:r>
            <a:r>
              <a:rPr kumimoji="1" lang="zh-TW" altLang="en-US" sz="2400" b="0" dirty="0">
                <a:solidFill>
                  <a:schemeClr val="tx1"/>
                </a:solidFill>
                <a:latin typeface="Times New Roman" pitchFamily="18" charset="0"/>
                <a:ea typeface="標楷體" pitchFamily="65" charset="-120"/>
              </a:rPr>
              <a:t>度，形成左子樹，有第</a:t>
            </a:r>
            <a:r>
              <a:rPr kumimoji="1" lang="en-US" altLang="zh-TW" sz="2400" b="0" dirty="0">
                <a:solidFill>
                  <a:schemeClr val="tx1"/>
                </a:solidFill>
                <a:latin typeface="Times New Roman" pitchFamily="18" charset="0"/>
                <a:ea typeface="標楷體" pitchFamily="65" charset="-120"/>
              </a:rPr>
              <a:t>3</a:t>
            </a:r>
            <a:r>
              <a:rPr kumimoji="1" lang="zh-TW" altLang="en-US" sz="2400" b="0" dirty="0">
                <a:solidFill>
                  <a:schemeClr val="tx1"/>
                </a:solidFill>
                <a:latin typeface="Times New Roman" pitchFamily="18" charset="0"/>
                <a:ea typeface="標楷體" pitchFamily="65" charset="-120"/>
              </a:rPr>
              <a:t>筆資料，油溫 ≥ </a:t>
            </a:r>
            <a:r>
              <a:rPr kumimoji="1" lang="en-US" altLang="zh-TW" sz="2400" b="0" dirty="0">
                <a:solidFill>
                  <a:schemeClr val="tx1"/>
                </a:solidFill>
                <a:latin typeface="Times New Roman" pitchFamily="18" charset="0"/>
                <a:ea typeface="標楷體" pitchFamily="65" charset="-120"/>
              </a:rPr>
              <a:t>20</a:t>
            </a:r>
            <a:r>
              <a:rPr kumimoji="1" lang="zh-TW" altLang="en-US" sz="2400" b="0" dirty="0">
                <a:solidFill>
                  <a:schemeClr val="tx1"/>
                </a:solidFill>
                <a:latin typeface="Times New Roman" pitchFamily="18" charset="0"/>
                <a:ea typeface="標楷體" pitchFamily="65" charset="-120"/>
              </a:rPr>
              <a:t>度，形成右子樹，有第</a:t>
            </a:r>
            <a:r>
              <a:rPr kumimoji="1" lang="en-US" altLang="zh-TW" sz="2400" b="0" dirty="0">
                <a:solidFill>
                  <a:schemeClr val="tx1"/>
                </a:solidFill>
                <a:latin typeface="Times New Roman" pitchFamily="18" charset="0"/>
                <a:ea typeface="標楷體" pitchFamily="65" charset="-120"/>
              </a:rPr>
              <a:t>1 </a:t>
            </a:r>
            <a:r>
              <a:rPr kumimoji="1" lang="zh-TW" altLang="en-US" sz="2400" b="0" dirty="0">
                <a:solidFill>
                  <a:schemeClr val="tx1"/>
                </a:solidFill>
                <a:latin typeface="Times New Roman" pitchFamily="18" charset="0"/>
                <a:ea typeface="標楷體" pitchFamily="65" charset="-120"/>
              </a:rPr>
              <a:t>筆資料。</a:t>
            </a:r>
          </a:p>
          <a:p>
            <a:pPr marL="266700" indent="-266700">
              <a:lnSpc>
                <a:spcPct val="100000"/>
              </a:lnSpc>
              <a:buNone/>
            </a:pPr>
            <a:r>
              <a:rPr kumimoji="1" lang="en-US" altLang="zh-TW" sz="2400" b="0" dirty="0">
                <a:solidFill>
                  <a:schemeClr val="tx1"/>
                </a:solidFill>
                <a:latin typeface="Times New Roman" pitchFamily="18" charset="0"/>
                <a:ea typeface="標楷體" pitchFamily="65" charset="-120"/>
              </a:rPr>
              <a:t>4. </a:t>
            </a:r>
            <a:r>
              <a:rPr kumimoji="1" lang="zh-TW" altLang="en-US" sz="2400" b="0" dirty="0">
                <a:solidFill>
                  <a:schemeClr val="tx1"/>
                </a:solidFill>
                <a:latin typeface="Times New Roman" pitchFamily="18" charset="0"/>
                <a:ea typeface="標楷體" pitchFamily="65" charset="-120"/>
              </a:rPr>
              <a:t>最後處理一開始的右子樹，判斷油炸時間是否 </a:t>
            </a:r>
            <a:r>
              <a:rPr kumimoji="1" lang="en-US" altLang="zh-TW" sz="2400" b="0" dirty="0">
                <a:solidFill>
                  <a:schemeClr val="tx1"/>
                </a:solidFill>
                <a:latin typeface="Times New Roman" pitchFamily="18" charset="0"/>
                <a:ea typeface="標楷體" pitchFamily="65" charset="-120"/>
              </a:rPr>
              <a:t>&lt; 50</a:t>
            </a:r>
            <a:r>
              <a:rPr kumimoji="1" lang="zh-TW" altLang="en-US" sz="2400" b="0" dirty="0">
                <a:solidFill>
                  <a:schemeClr val="tx1"/>
                </a:solidFill>
                <a:latin typeface="Times New Roman" pitchFamily="18" charset="0"/>
                <a:ea typeface="標楷體" pitchFamily="65" charset="-120"/>
              </a:rPr>
              <a:t>秒？如果油炸時 </a:t>
            </a:r>
            <a:r>
              <a:rPr kumimoji="1" lang="en-US" altLang="zh-TW" sz="2400" b="0" dirty="0">
                <a:solidFill>
                  <a:schemeClr val="tx1"/>
                </a:solidFill>
                <a:latin typeface="Times New Roman" pitchFamily="18" charset="0"/>
                <a:ea typeface="標楷體" pitchFamily="65" charset="-120"/>
              </a:rPr>
              <a:t>&lt; 50</a:t>
            </a:r>
            <a:r>
              <a:rPr kumimoji="1" lang="zh-TW" altLang="en-US" sz="2400" b="0" dirty="0">
                <a:solidFill>
                  <a:schemeClr val="tx1"/>
                </a:solidFill>
                <a:latin typeface="Times New Roman" pitchFamily="18" charset="0"/>
                <a:ea typeface="標楷體" pitchFamily="65" charset="-120"/>
              </a:rPr>
              <a:t>秒，形成左子樹，有第</a:t>
            </a:r>
            <a:r>
              <a:rPr kumimoji="1" lang="en-US" altLang="zh-TW" sz="2400" b="0" dirty="0">
                <a:solidFill>
                  <a:schemeClr val="tx1"/>
                </a:solidFill>
                <a:latin typeface="Times New Roman" pitchFamily="18" charset="0"/>
                <a:ea typeface="標楷體" pitchFamily="65" charset="-120"/>
              </a:rPr>
              <a:t>4</a:t>
            </a:r>
            <a:r>
              <a:rPr kumimoji="1" lang="zh-TW" altLang="en-US" sz="2400" b="0" dirty="0">
                <a:solidFill>
                  <a:schemeClr val="tx1"/>
                </a:solidFill>
                <a:latin typeface="Times New Roman" pitchFamily="18" charset="0"/>
                <a:ea typeface="標楷體" pitchFamily="65" charset="-120"/>
              </a:rPr>
              <a:t>筆資料，油炸時間 ≥ </a:t>
            </a:r>
            <a:r>
              <a:rPr kumimoji="1" lang="en-US" altLang="zh-TW" sz="2400" b="0" dirty="0">
                <a:solidFill>
                  <a:schemeClr val="tx1"/>
                </a:solidFill>
                <a:latin typeface="Times New Roman" pitchFamily="18" charset="0"/>
                <a:ea typeface="標楷體" pitchFamily="65" charset="-120"/>
              </a:rPr>
              <a:t>50</a:t>
            </a:r>
            <a:r>
              <a:rPr kumimoji="1" lang="zh-TW" altLang="en-US" sz="2400" b="0" dirty="0">
                <a:solidFill>
                  <a:schemeClr val="tx1"/>
                </a:solidFill>
                <a:latin typeface="Times New Roman" pitchFamily="18" charset="0"/>
                <a:ea typeface="標楷體" pitchFamily="65" charset="-120"/>
              </a:rPr>
              <a:t>秒，形成右子樹，有第</a:t>
            </a:r>
            <a:r>
              <a:rPr kumimoji="1" lang="en-US" altLang="zh-TW" sz="2400" b="0" dirty="0">
                <a:solidFill>
                  <a:schemeClr val="tx1"/>
                </a:solidFill>
                <a:latin typeface="Times New Roman" pitchFamily="18" charset="0"/>
                <a:ea typeface="標楷體" pitchFamily="65" charset="-120"/>
              </a:rPr>
              <a:t>5</a:t>
            </a:r>
            <a:r>
              <a:rPr kumimoji="1" lang="zh-TW" altLang="en-US" sz="2400" b="0" dirty="0">
                <a:solidFill>
                  <a:schemeClr val="tx1"/>
                </a:solidFill>
                <a:latin typeface="Times New Roman" pitchFamily="18" charset="0"/>
                <a:ea typeface="標楷體" pitchFamily="65" charset="-120"/>
              </a:rPr>
              <a:t>筆資料，此時決策樹就完成了</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861698912"/>
      </p:ext>
    </p:extLst>
  </p:cSld>
  <p:clrMapOvr>
    <a:masterClrMapping/>
  </p:clrMapOvr>
  <p:transition advClick="0">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3200" y="711200"/>
            <a:ext cx="5848350" cy="5379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644680"/>
      </p:ext>
    </p:extLst>
  </p:cSld>
  <p:clrMapOvr>
    <a:masterClrMapping/>
  </p:clrMapOvr>
  <p:transition advClick="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以下</a:t>
            </a:r>
            <a:r>
              <a:rPr kumimoji="1" lang="zh-TW" altLang="en-US" sz="2400" b="0" dirty="0">
                <a:solidFill>
                  <a:schemeClr val="tx1"/>
                </a:solidFill>
                <a:latin typeface="Times New Roman" pitchFamily="18" charset="0"/>
                <a:ea typeface="標楷體" pitchFamily="65" charset="-120"/>
              </a:rPr>
              <a:t>將說明決策樹如何在二維空間中分割出類別，如圖</a:t>
            </a:r>
            <a:r>
              <a:rPr kumimoji="1" lang="en-US" altLang="zh-TW" sz="2400" b="0" dirty="0" smtClean="0">
                <a:solidFill>
                  <a:schemeClr val="tx1"/>
                </a:solidFill>
                <a:latin typeface="Times New Roman" pitchFamily="18" charset="0"/>
                <a:ea typeface="標楷體" pitchFamily="65" charset="-120"/>
              </a:rPr>
              <a:t>3-22</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，二維簡單決策</a:t>
            </a:r>
            <a:r>
              <a:rPr kumimoji="1" lang="zh-TW" altLang="en-US" sz="2400" b="0" dirty="0" smtClean="0">
                <a:solidFill>
                  <a:schemeClr val="tx1"/>
                </a:solidFill>
                <a:latin typeface="Times New Roman" pitchFamily="18" charset="0"/>
                <a:ea typeface="標楷體" pitchFamily="65" charset="-120"/>
              </a:rPr>
              <a:t>樹空間</a:t>
            </a:r>
            <a:r>
              <a:rPr kumimoji="1" lang="zh-TW" altLang="en-US" sz="2400" b="0" dirty="0">
                <a:solidFill>
                  <a:schemeClr val="tx1"/>
                </a:solidFill>
                <a:latin typeface="Times New Roman" pitchFamily="18" charset="0"/>
                <a:ea typeface="標楷體" pitchFamily="65" charset="-120"/>
              </a:rPr>
              <a:t>的圖形，</a:t>
            </a:r>
            <a:r>
              <a:rPr kumimoji="1" lang="en-US" altLang="zh-TW" sz="2400" b="0" dirty="0" smtClean="0">
                <a:solidFill>
                  <a:schemeClr val="tx1"/>
                </a:solidFill>
                <a:latin typeface="Times New Roman" pitchFamily="18" charset="0"/>
                <a:ea typeface="標楷體" pitchFamily="65" charset="-120"/>
              </a:rPr>
              <a:t>X</a:t>
            </a:r>
            <a:r>
              <a:rPr kumimoji="1" lang="zh-TW" altLang="en-US" sz="2400" b="0" dirty="0" smtClean="0">
                <a:solidFill>
                  <a:schemeClr val="tx1"/>
                </a:solidFill>
                <a:latin typeface="Times New Roman" pitchFamily="18" charset="0"/>
                <a:ea typeface="標楷體" pitchFamily="65" charset="-120"/>
              </a:rPr>
              <a:t>軸</a:t>
            </a:r>
            <a:r>
              <a:rPr kumimoji="1" lang="zh-TW" altLang="en-US" sz="2400" b="0" dirty="0">
                <a:solidFill>
                  <a:schemeClr val="tx1"/>
                </a:solidFill>
                <a:latin typeface="Times New Roman" pitchFamily="18" charset="0"/>
                <a:ea typeface="標楷體" pitchFamily="65" charset="-120"/>
              </a:rPr>
              <a:t>是油炸時間，</a:t>
            </a:r>
            <a:r>
              <a:rPr kumimoji="1" lang="en-US" altLang="zh-TW" sz="2400" b="0" dirty="0" smtClean="0">
                <a:solidFill>
                  <a:schemeClr val="tx1"/>
                </a:solidFill>
                <a:latin typeface="Times New Roman" pitchFamily="18" charset="0"/>
                <a:ea typeface="標楷體" pitchFamily="65" charset="-120"/>
              </a:rPr>
              <a:t>Y</a:t>
            </a:r>
            <a:r>
              <a:rPr kumimoji="1" lang="zh-TW" altLang="en-US" sz="2400" b="0" dirty="0" smtClean="0">
                <a:solidFill>
                  <a:schemeClr val="tx1"/>
                </a:solidFill>
                <a:latin typeface="Times New Roman" pitchFamily="18" charset="0"/>
                <a:ea typeface="標楷體" pitchFamily="65" charset="-120"/>
              </a:rPr>
              <a:t>軸</a:t>
            </a:r>
            <a:r>
              <a:rPr kumimoji="1" lang="zh-TW" altLang="en-US" sz="2400" b="0" dirty="0">
                <a:solidFill>
                  <a:schemeClr val="tx1"/>
                </a:solidFill>
                <a:latin typeface="Times New Roman" pitchFamily="18" charset="0"/>
                <a:ea typeface="標楷體" pitchFamily="65" charset="-120"/>
              </a:rPr>
              <a:t>是油溫</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457200" indent="-457200">
              <a:lnSpc>
                <a:spcPct val="100000"/>
              </a:lnSpc>
              <a:buAutoNum type="arabicPeriod"/>
            </a:pPr>
            <a:r>
              <a:rPr kumimoji="1" lang="zh-TW" altLang="en-US" sz="2300" b="0" dirty="0" smtClean="0">
                <a:solidFill>
                  <a:schemeClr val="tx1"/>
                </a:solidFill>
                <a:latin typeface="Times New Roman" pitchFamily="18" charset="0"/>
                <a:ea typeface="標楷體" pitchFamily="65" charset="-120"/>
              </a:rPr>
              <a:t>決策</a:t>
            </a:r>
            <a:r>
              <a:rPr kumimoji="1" lang="zh-TW" altLang="en-US" sz="2300" b="0" dirty="0">
                <a:solidFill>
                  <a:schemeClr val="tx1"/>
                </a:solidFill>
                <a:latin typeface="Times New Roman" pitchFamily="18" charset="0"/>
                <a:ea typeface="標楷體" pitchFamily="65" charset="-120"/>
              </a:rPr>
              <a:t>樹根節點測試油溫是否 </a:t>
            </a:r>
            <a:r>
              <a:rPr kumimoji="1" lang="en-US" altLang="zh-TW" sz="2300" b="0" dirty="0">
                <a:solidFill>
                  <a:schemeClr val="tx1"/>
                </a:solidFill>
                <a:latin typeface="Times New Roman" pitchFamily="18" charset="0"/>
                <a:ea typeface="標楷體" pitchFamily="65" charset="-120"/>
              </a:rPr>
              <a:t>&lt; </a:t>
            </a:r>
            <a:r>
              <a:rPr kumimoji="1" lang="en-US" altLang="zh-TW" sz="2300" b="0" dirty="0" smtClean="0">
                <a:solidFill>
                  <a:schemeClr val="tx1"/>
                </a:solidFill>
                <a:latin typeface="Times New Roman" pitchFamily="18" charset="0"/>
                <a:ea typeface="標楷體" pitchFamily="65" charset="-120"/>
              </a:rPr>
              <a:t>60</a:t>
            </a:r>
            <a:r>
              <a:rPr kumimoji="1" lang="zh-TW" altLang="en-US" sz="2300" b="0" dirty="0" smtClean="0">
                <a:solidFill>
                  <a:schemeClr val="tx1"/>
                </a:solidFill>
                <a:latin typeface="Times New Roman" pitchFamily="18" charset="0"/>
                <a:ea typeface="標楷體" pitchFamily="65" charset="-120"/>
              </a:rPr>
              <a:t>度</a:t>
            </a:r>
            <a:r>
              <a:rPr kumimoji="1" lang="zh-TW" altLang="en-US" sz="2300" b="0" dirty="0">
                <a:solidFill>
                  <a:schemeClr val="tx1"/>
                </a:solidFill>
                <a:latin typeface="Times New Roman" pitchFamily="18" charset="0"/>
                <a:ea typeface="標楷體" pitchFamily="65" charset="-120"/>
              </a:rPr>
              <a:t>，故在圖中為</a:t>
            </a:r>
            <a:r>
              <a:rPr kumimoji="1" lang="en-US" altLang="zh-TW" sz="2300" b="0" dirty="0" smtClean="0">
                <a:solidFill>
                  <a:schemeClr val="tx1"/>
                </a:solidFill>
                <a:latin typeface="Times New Roman" pitchFamily="18" charset="0"/>
                <a:ea typeface="標楷體" pitchFamily="65" charset="-120"/>
              </a:rPr>
              <a:t>Y</a:t>
            </a:r>
            <a:r>
              <a:rPr kumimoji="1" lang="zh-TW" altLang="en-US" sz="2300" b="0" dirty="0" smtClean="0">
                <a:solidFill>
                  <a:schemeClr val="tx1"/>
                </a:solidFill>
                <a:latin typeface="Times New Roman" pitchFamily="18" charset="0"/>
                <a:ea typeface="標楷體" pitchFamily="65" charset="-120"/>
              </a:rPr>
              <a:t>軸</a:t>
            </a:r>
            <a:r>
              <a:rPr kumimoji="1" lang="zh-TW" altLang="en-US" sz="2300" b="0" dirty="0">
                <a:solidFill>
                  <a:schemeClr val="tx1"/>
                </a:solidFill>
                <a:latin typeface="Times New Roman" pitchFamily="18" charset="0"/>
                <a:ea typeface="標楷體" pitchFamily="65" charset="-120"/>
              </a:rPr>
              <a:t>上油溫</a:t>
            </a:r>
            <a:r>
              <a:rPr kumimoji="1" lang="en-US" altLang="zh-TW" sz="2300" b="0" dirty="0" smtClean="0">
                <a:solidFill>
                  <a:schemeClr val="tx1"/>
                </a:solidFill>
                <a:latin typeface="Times New Roman" pitchFamily="18" charset="0"/>
                <a:ea typeface="標楷體" pitchFamily="65" charset="-120"/>
              </a:rPr>
              <a:t>60</a:t>
            </a:r>
            <a:r>
              <a:rPr kumimoji="1" lang="zh-TW" altLang="en-US" sz="2300" b="0" dirty="0" smtClean="0">
                <a:solidFill>
                  <a:schemeClr val="tx1"/>
                </a:solidFill>
                <a:latin typeface="Times New Roman" pitchFamily="18" charset="0"/>
                <a:ea typeface="標楷體" pitchFamily="65" charset="-120"/>
              </a:rPr>
              <a:t>度</a:t>
            </a:r>
            <a:r>
              <a:rPr kumimoji="1" lang="zh-TW" altLang="en-US" sz="2300" b="0" dirty="0">
                <a:solidFill>
                  <a:schemeClr val="tx1"/>
                </a:solidFill>
                <a:latin typeface="Times New Roman" pitchFamily="18" charset="0"/>
                <a:ea typeface="標楷體" pitchFamily="65" charset="-120"/>
              </a:rPr>
              <a:t>的水平線，將</a:t>
            </a:r>
            <a:r>
              <a:rPr kumimoji="1" lang="zh-TW" altLang="en-US" sz="2300" b="0" dirty="0" smtClean="0">
                <a:solidFill>
                  <a:schemeClr val="tx1"/>
                </a:solidFill>
                <a:latin typeface="Times New Roman" pitchFamily="18" charset="0"/>
                <a:ea typeface="標楷體" pitchFamily="65" charset="-120"/>
              </a:rPr>
              <a:t>平面分割</a:t>
            </a:r>
            <a:r>
              <a:rPr kumimoji="1" lang="zh-TW" altLang="en-US" sz="2300" b="0" dirty="0">
                <a:solidFill>
                  <a:schemeClr val="tx1"/>
                </a:solidFill>
                <a:latin typeface="Times New Roman" pitchFamily="18" charset="0"/>
                <a:ea typeface="標楷體" pitchFamily="65" charset="-120"/>
              </a:rPr>
              <a:t>成上下方，在該水平線的下方是油溫 </a:t>
            </a:r>
            <a:r>
              <a:rPr kumimoji="1" lang="en-US" altLang="zh-TW" sz="2300" b="0" dirty="0">
                <a:solidFill>
                  <a:schemeClr val="tx1"/>
                </a:solidFill>
                <a:latin typeface="Times New Roman" pitchFamily="18" charset="0"/>
                <a:ea typeface="標楷體" pitchFamily="65" charset="-120"/>
              </a:rPr>
              <a:t>&lt; </a:t>
            </a:r>
            <a:r>
              <a:rPr kumimoji="1" lang="en-US" altLang="zh-TW" sz="2300" b="0" dirty="0" smtClean="0">
                <a:solidFill>
                  <a:schemeClr val="tx1"/>
                </a:solidFill>
                <a:latin typeface="Times New Roman" pitchFamily="18" charset="0"/>
                <a:ea typeface="標楷體" pitchFamily="65" charset="-120"/>
              </a:rPr>
              <a:t>60</a:t>
            </a:r>
            <a:r>
              <a:rPr kumimoji="1" lang="zh-TW" altLang="en-US" sz="2300" b="0" dirty="0" smtClean="0">
                <a:solidFill>
                  <a:schemeClr val="tx1"/>
                </a:solidFill>
                <a:latin typeface="Times New Roman" pitchFamily="18" charset="0"/>
                <a:ea typeface="標楷體" pitchFamily="65" charset="-120"/>
              </a:rPr>
              <a:t>度</a:t>
            </a:r>
            <a:r>
              <a:rPr kumimoji="1" lang="zh-TW" altLang="en-US" sz="2300" b="0" dirty="0">
                <a:solidFill>
                  <a:schemeClr val="tx1"/>
                </a:solidFill>
                <a:latin typeface="Times New Roman" pitchFamily="18" charset="0"/>
                <a:ea typeface="標楷體" pitchFamily="65" charset="-120"/>
              </a:rPr>
              <a:t>；而上方是油溫 ≥ </a:t>
            </a:r>
            <a:r>
              <a:rPr kumimoji="1" lang="en-US" altLang="zh-TW" sz="2300" b="0" dirty="0" smtClean="0">
                <a:solidFill>
                  <a:schemeClr val="tx1"/>
                </a:solidFill>
                <a:latin typeface="Times New Roman" pitchFamily="18" charset="0"/>
                <a:ea typeface="標楷體" pitchFamily="65" charset="-120"/>
              </a:rPr>
              <a:t>60</a:t>
            </a:r>
            <a:r>
              <a:rPr kumimoji="1" lang="zh-TW" altLang="en-US" sz="2300" b="0" dirty="0" smtClean="0">
                <a:solidFill>
                  <a:schemeClr val="tx1"/>
                </a:solidFill>
                <a:latin typeface="Times New Roman" pitchFamily="18" charset="0"/>
                <a:ea typeface="標楷體" pitchFamily="65" charset="-120"/>
              </a:rPr>
              <a:t>度。</a:t>
            </a:r>
            <a:endParaRPr kumimoji="1" lang="en-US" altLang="zh-TW" sz="2300" b="0" dirty="0">
              <a:solidFill>
                <a:schemeClr val="tx1"/>
              </a:solidFill>
              <a:latin typeface="Times New Roman" pitchFamily="18" charset="0"/>
              <a:ea typeface="標楷體" pitchFamily="65" charset="-120"/>
            </a:endParaRPr>
          </a:p>
          <a:p>
            <a:pPr marL="457200" indent="-457200">
              <a:lnSpc>
                <a:spcPct val="100000"/>
              </a:lnSpc>
              <a:buAutoNum type="arabicPeriod"/>
            </a:pPr>
            <a:r>
              <a:rPr kumimoji="1" lang="zh-TW" altLang="en-US" sz="2300" b="0" dirty="0" smtClean="0">
                <a:solidFill>
                  <a:schemeClr val="tx1"/>
                </a:solidFill>
                <a:latin typeface="Times New Roman" pitchFamily="18" charset="0"/>
                <a:ea typeface="標楷體" pitchFamily="65" charset="-120"/>
              </a:rPr>
              <a:t>下</a:t>
            </a:r>
            <a:r>
              <a:rPr kumimoji="1" lang="zh-TW" altLang="en-US" sz="2300" b="0" dirty="0">
                <a:solidFill>
                  <a:schemeClr val="tx1"/>
                </a:solidFill>
                <a:latin typeface="Times New Roman" pitchFamily="18" charset="0"/>
                <a:ea typeface="標楷體" pitchFamily="65" charset="-120"/>
              </a:rPr>
              <a:t>一個決策樹中的左分支節點測試油炸時間是否 </a:t>
            </a:r>
            <a:r>
              <a:rPr kumimoji="1" lang="en-US" altLang="zh-TW" sz="2300" b="0" dirty="0">
                <a:solidFill>
                  <a:schemeClr val="tx1"/>
                </a:solidFill>
                <a:latin typeface="Times New Roman" pitchFamily="18" charset="0"/>
                <a:ea typeface="標楷體" pitchFamily="65" charset="-120"/>
              </a:rPr>
              <a:t>&lt; 70</a:t>
            </a:r>
            <a:r>
              <a:rPr kumimoji="1" lang="zh-TW" altLang="en-US" sz="2300" b="0" dirty="0">
                <a:solidFill>
                  <a:schemeClr val="tx1"/>
                </a:solidFill>
                <a:latin typeface="Times New Roman" pitchFamily="18" charset="0"/>
                <a:ea typeface="標楷體" pitchFamily="65" charset="-120"/>
              </a:rPr>
              <a:t>秒，故在圖中為</a:t>
            </a:r>
            <a:r>
              <a:rPr kumimoji="1" lang="en-US" altLang="zh-TW" sz="2300" b="0" dirty="0">
                <a:solidFill>
                  <a:schemeClr val="tx1"/>
                </a:solidFill>
                <a:latin typeface="Times New Roman" pitchFamily="18" charset="0"/>
                <a:ea typeface="標楷體" pitchFamily="65" charset="-120"/>
              </a:rPr>
              <a:t>X </a:t>
            </a:r>
            <a:r>
              <a:rPr kumimoji="1" lang="zh-TW" altLang="en-US" sz="2300" b="0" dirty="0">
                <a:solidFill>
                  <a:schemeClr val="tx1"/>
                </a:solidFill>
                <a:latin typeface="Times New Roman" pitchFamily="18" charset="0"/>
                <a:ea typeface="標楷體" pitchFamily="65" charset="-120"/>
              </a:rPr>
              <a:t>軸上油炸時間</a:t>
            </a:r>
            <a:r>
              <a:rPr kumimoji="1" lang="en-US" altLang="zh-TW" sz="2300" b="0" dirty="0">
                <a:solidFill>
                  <a:schemeClr val="tx1"/>
                </a:solidFill>
                <a:latin typeface="Times New Roman" pitchFamily="18" charset="0"/>
                <a:ea typeface="標楷體" pitchFamily="65" charset="-120"/>
              </a:rPr>
              <a:t>70</a:t>
            </a:r>
            <a:r>
              <a:rPr kumimoji="1" lang="zh-TW" altLang="en-US" sz="2300" b="0" dirty="0">
                <a:solidFill>
                  <a:schemeClr val="tx1"/>
                </a:solidFill>
                <a:latin typeface="Times New Roman" pitchFamily="18" charset="0"/>
                <a:ea typeface="標楷體" pitchFamily="65" charset="-120"/>
              </a:rPr>
              <a:t>秒處的垂直線，將平面分割成左右方，在該垂直線的左方是油炸時間 </a:t>
            </a:r>
            <a:r>
              <a:rPr kumimoji="1" lang="en-US" altLang="zh-TW" sz="2300" b="0" dirty="0">
                <a:solidFill>
                  <a:schemeClr val="tx1"/>
                </a:solidFill>
                <a:latin typeface="Times New Roman" pitchFamily="18" charset="0"/>
                <a:ea typeface="標楷體" pitchFamily="65" charset="-120"/>
              </a:rPr>
              <a:t>&lt; 70</a:t>
            </a:r>
            <a:r>
              <a:rPr kumimoji="1" lang="zh-TW" altLang="en-US" sz="2300" b="0" dirty="0">
                <a:solidFill>
                  <a:schemeClr val="tx1"/>
                </a:solidFill>
                <a:latin typeface="Times New Roman" pitchFamily="18" charset="0"/>
                <a:ea typeface="標楷體" pitchFamily="65" charset="-120"/>
              </a:rPr>
              <a:t>秒；而右方是油炸時間 ≥ </a:t>
            </a:r>
            <a:r>
              <a:rPr kumimoji="1" lang="en-US" altLang="zh-TW" sz="2300" b="0" dirty="0">
                <a:solidFill>
                  <a:schemeClr val="tx1"/>
                </a:solidFill>
                <a:latin typeface="Times New Roman" pitchFamily="18" charset="0"/>
                <a:ea typeface="標楷體" pitchFamily="65" charset="-120"/>
              </a:rPr>
              <a:t>70</a:t>
            </a:r>
            <a:r>
              <a:rPr kumimoji="1" lang="zh-TW" altLang="en-US" sz="2300" b="0" dirty="0">
                <a:solidFill>
                  <a:schemeClr val="tx1"/>
                </a:solidFill>
                <a:latin typeface="Times New Roman" pitchFamily="18" charset="0"/>
                <a:ea typeface="標楷體" pitchFamily="65" charset="-120"/>
              </a:rPr>
              <a:t>秒</a:t>
            </a:r>
            <a:r>
              <a:rPr kumimoji="1" lang="zh-TW" altLang="en-US" sz="2300" b="0" dirty="0" smtClean="0">
                <a:solidFill>
                  <a:schemeClr val="tx1"/>
                </a:solidFill>
                <a:latin typeface="Times New Roman" pitchFamily="18" charset="0"/>
                <a:ea typeface="標楷體" pitchFamily="65" charset="-120"/>
              </a:rPr>
              <a:t>。</a:t>
            </a:r>
            <a:endParaRPr kumimoji="1" lang="en-US" altLang="zh-TW" sz="2300" b="0" dirty="0" smtClean="0">
              <a:solidFill>
                <a:schemeClr val="tx1"/>
              </a:solidFill>
              <a:latin typeface="Times New Roman" pitchFamily="18" charset="0"/>
              <a:ea typeface="標楷體" pitchFamily="65" charset="-120"/>
            </a:endParaRPr>
          </a:p>
          <a:p>
            <a:pPr marL="457200" indent="-457200">
              <a:lnSpc>
                <a:spcPct val="100000"/>
              </a:lnSpc>
              <a:buAutoNum type="arabicPeriod"/>
            </a:pPr>
            <a:r>
              <a:rPr kumimoji="1" lang="zh-TW" altLang="en-US" sz="2300" b="0" dirty="0" smtClean="0">
                <a:solidFill>
                  <a:schemeClr val="tx1"/>
                </a:solidFill>
                <a:latin typeface="Times New Roman" pitchFamily="18" charset="0"/>
                <a:ea typeface="標楷體" pitchFamily="65" charset="-120"/>
              </a:rPr>
              <a:t>接下來</a:t>
            </a:r>
            <a:r>
              <a:rPr kumimoji="1" lang="zh-TW" altLang="en-US" sz="2300" b="0" dirty="0">
                <a:solidFill>
                  <a:schemeClr val="tx1"/>
                </a:solidFill>
                <a:latin typeface="Times New Roman" pitchFamily="18" charset="0"/>
                <a:ea typeface="標楷體" pitchFamily="65" charset="-120"/>
              </a:rPr>
              <a:t>以下一條水平線區隔油溫是否 </a:t>
            </a:r>
            <a:r>
              <a:rPr kumimoji="1" lang="en-US" altLang="zh-TW" sz="2300" b="0" dirty="0">
                <a:solidFill>
                  <a:schemeClr val="tx1"/>
                </a:solidFill>
                <a:latin typeface="Times New Roman" pitchFamily="18" charset="0"/>
                <a:ea typeface="標楷體" pitchFamily="65" charset="-120"/>
              </a:rPr>
              <a:t>&lt; 20</a:t>
            </a:r>
            <a:r>
              <a:rPr kumimoji="1" lang="zh-TW" altLang="en-US" sz="2300" b="0" dirty="0">
                <a:solidFill>
                  <a:schemeClr val="tx1"/>
                </a:solidFill>
                <a:latin typeface="Times New Roman" pitchFamily="18" charset="0"/>
                <a:ea typeface="標楷體" pitchFamily="65" charset="-120"/>
              </a:rPr>
              <a:t>度</a:t>
            </a:r>
            <a:r>
              <a:rPr kumimoji="1" lang="zh-TW" altLang="en-US" sz="2300" b="0" dirty="0" smtClean="0">
                <a:solidFill>
                  <a:schemeClr val="tx1"/>
                </a:solidFill>
                <a:latin typeface="Times New Roman" pitchFamily="18" charset="0"/>
                <a:ea typeface="標楷體" pitchFamily="65" charset="-120"/>
              </a:rPr>
              <a:t>。</a:t>
            </a:r>
            <a:endParaRPr kumimoji="1" lang="en-US" altLang="zh-TW" sz="2300" b="0" dirty="0" smtClean="0">
              <a:solidFill>
                <a:schemeClr val="tx1"/>
              </a:solidFill>
              <a:latin typeface="Times New Roman" pitchFamily="18" charset="0"/>
              <a:ea typeface="標楷體" pitchFamily="65" charset="-120"/>
            </a:endParaRPr>
          </a:p>
          <a:p>
            <a:pPr marL="457200" indent="-457200">
              <a:lnSpc>
                <a:spcPct val="100000"/>
              </a:lnSpc>
              <a:buAutoNum type="arabicPeriod"/>
            </a:pPr>
            <a:r>
              <a:rPr kumimoji="1" lang="zh-TW" altLang="en-US" sz="2300" b="0" dirty="0" smtClean="0">
                <a:solidFill>
                  <a:schemeClr val="tx1"/>
                </a:solidFill>
                <a:latin typeface="Times New Roman" pitchFamily="18" charset="0"/>
                <a:ea typeface="標楷體" pitchFamily="65" charset="-120"/>
              </a:rPr>
              <a:t>同</a:t>
            </a:r>
            <a:r>
              <a:rPr kumimoji="1" lang="zh-TW" altLang="en-US" sz="2300" b="0" dirty="0">
                <a:solidFill>
                  <a:schemeClr val="tx1"/>
                </a:solidFill>
                <a:latin typeface="Times New Roman" pitchFamily="18" charset="0"/>
                <a:ea typeface="標楷體" pitchFamily="65" charset="-120"/>
              </a:rPr>
              <a:t>理，在根節點的右分支也與左分支的做法相同，可以找到下一條垂直線測試油炸時間是否 </a:t>
            </a:r>
            <a:r>
              <a:rPr kumimoji="1" lang="en-US" altLang="zh-TW" sz="2300" b="0" dirty="0">
                <a:solidFill>
                  <a:schemeClr val="tx1"/>
                </a:solidFill>
                <a:latin typeface="Times New Roman" pitchFamily="18" charset="0"/>
                <a:ea typeface="標楷體" pitchFamily="65" charset="-120"/>
              </a:rPr>
              <a:t>&lt; 50</a:t>
            </a:r>
            <a:r>
              <a:rPr kumimoji="1" lang="zh-TW" altLang="en-US" sz="2300" b="0" dirty="0">
                <a:solidFill>
                  <a:schemeClr val="tx1"/>
                </a:solidFill>
                <a:latin typeface="Times New Roman" pitchFamily="18" charset="0"/>
                <a:ea typeface="標楷體" pitchFamily="65" charset="-120"/>
              </a:rPr>
              <a:t>秒，用來分割資料。</a:t>
            </a:r>
          </a:p>
          <a:p>
            <a:pPr marL="457200" indent="-457200">
              <a:lnSpc>
                <a:spcPct val="100000"/>
              </a:lnSpc>
              <a:buAutoNum type="arabicPeriod"/>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369065417"/>
      </p:ext>
    </p:extLst>
  </p:cSld>
  <p:clrMapOvr>
    <a:masterClrMapping/>
  </p:clrMapOvr>
  <p:transition advClick="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8477" y="1166084"/>
            <a:ext cx="5210975" cy="487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5996272" y="4880235"/>
            <a:ext cx="2786063" cy="1164431"/>
            <a:chOff x="5996272" y="4880235"/>
            <a:chExt cx="2786063" cy="1164431"/>
          </a:xfrm>
        </p:grpSpPr>
        <p:pic>
          <p:nvPicPr>
            <p:cNvPr id="5" name="Picture 2">
              <a:hlinkClick r:id="rId3"/>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6272" y="4880235"/>
              <a:ext cx="2786063" cy="116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395478" y="5440453"/>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97483121"/>
      </p:ext>
    </p:extLst>
  </p:cSld>
  <p:clrMapOvr>
    <a:masterClrMapping/>
  </p:clrMapOvr>
  <p:transition advClick="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決策</a:t>
            </a:r>
            <a:r>
              <a:rPr kumimoji="1" lang="zh-TW" altLang="en-US" sz="2400" b="0" dirty="0">
                <a:solidFill>
                  <a:schemeClr val="tx1"/>
                </a:solidFill>
                <a:latin typeface="Times New Roman" pitchFamily="18" charset="0"/>
                <a:ea typeface="標楷體" pitchFamily="65" charset="-120"/>
              </a:rPr>
              <a:t>樹的優點為人類容易解釋決策過程，廣泛應用於商業、醫療及數據分析，且使用簡單，在預測及訓練時相當有效率；其缺點為相較於其他的機器學習有較少的理論保證，且著重的是設計一個看起來不錯的模組，模組可能含有很多個不同的巧思去符合特定資料。</a:t>
            </a:r>
          </a:p>
        </p:txBody>
      </p:sp>
    </p:spTree>
    <p:extLst>
      <p:ext uri="{BB962C8B-B14F-4D97-AF65-F5344CB8AC3E}">
        <p14:creationId xmlns:p14="http://schemas.microsoft.com/office/powerpoint/2010/main" val="2611977827"/>
      </p:ext>
    </p:extLst>
  </p:cSld>
  <p:clrMapOvr>
    <a:masterClrMapping/>
  </p:clrMapOvr>
  <p:transition advClick="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3-4</a:t>
            </a:r>
            <a:r>
              <a:rPr lang="zh-TW" altLang="en-US" dirty="0" smtClean="0"/>
              <a:t>　</a:t>
            </a:r>
            <a:r>
              <a:rPr lang="zh-TW" altLang="en-US" dirty="0"/>
              <a:t>支持向量機</a:t>
            </a:r>
          </a:p>
        </p:txBody>
      </p:sp>
      <p:sp>
        <p:nvSpPr>
          <p:cNvPr id="2" name="內容版面配置區 1"/>
          <p:cNvSpPr>
            <a:spLocks noGrp="1"/>
          </p:cNvSpPr>
          <p:nvPr>
            <p:ph idx="1"/>
          </p:nvPr>
        </p:nvSpPr>
        <p:spPr/>
        <p:txBody>
          <a:bodyPr/>
          <a:lstStyle/>
          <a:p>
            <a:pPr marL="0" indent="0">
              <a:lnSpc>
                <a:spcPct val="10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支持</a:t>
            </a:r>
            <a:r>
              <a:rPr kumimoji="1" lang="zh-TW" altLang="en-US" sz="2400" b="0" dirty="0">
                <a:solidFill>
                  <a:schemeClr val="tx1"/>
                </a:solidFill>
                <a:latin typeface="Times New Roman" pitchFamily="18" charset="0"/>
                <a:ea typeface="標楷體" pitchFamily="65" charset="-120"/>
              </a:rPr>
              <a:t>向量機是一種監督式學習的分類器，它可以找到一個最佳超平面來對數據</a:t>
            </a:r>
            <a:r>
              <a:rPr kumimoji="1" lang="zh-TW" altLang="en-US" sz="2400" b="0" dirty="0" smtClean="0">
                <a:solidFill>
                  <a:schemeClr val="tx1"/>
                </a:solidFill>
                <a:latin typeface="Times New Roman" pitchFamily="18" charset="0"/>
                <a:ea typeface="標楷體" pitchFamily="65" charset="-120"/>
              </a:rPr>
              <a:t>進行分類</a:t>
            </a:r>
            <a:r>
              <a:rPr kumimoji="1" lang="zh-TW" altLang="en-US" sz="2400" b="0" dirty="0">
                <a:solidFill>
                  <a:schemeClr val="tx1"/>
                </a:solidFill>
                <a:latin typeface="Times New Roman" pitchFamily="18" charset="0"/>
                <a:ea typeface="標楷體" pitchFamily="65" charset="-120"/>
              </a:rPr>
              <a:t>，並在兩類的數據之間找到分隔線</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支持</a:t>
            </a:r>
            <a:r>
              <a:rPr kumimoji="1" lang="zh-TW" altLang="en-US" sz="2400" b="0" dirty="0">
                <a:solidFill>
                  <a:schemeClr val="tx1"/>
                </a:solidFill>
                <a:latin typeface="Times New Roman" pitchFamily="18" charset="0"/>
                <a:ea typeface="標楷體" pitchFamily="65" charset="-120"/>
              </a:rPr>
              <a:t>向量機建立分隔線，一旦有一條有助於識別</a:t>
            </a:r>
            <a:r>
              <a:rPr kumimoji="1" lang="zh-TW" altLang="en-US" sz="2400" b="0" dirty="0" smtClean="0">
                <a:solidFill>
                  <a:schemeClr val="tx1"/>
                </a:solidFill>
                <a:latin typeface="Times New Roman" pitchFamily="18" charset="0"/>
                <a:ea typeface="標楷體" pitchFamily="65" charset="-120"/>
              </a:rPr>
              <a:t>邊界，其他</a:t>
            </a:r>
            <a:r>
              <a:rPr kumimoji="1" lang="zh-TW" altLang="en-US" sz="2400" b="0" dirty="0">
                <a:solidFill>
                  <a:schemeClr val="tx1"/>
                </a:solidFill>
                <a:latin typeface="Times New Roman" pitchFamily="18" charset="0"/>
                <a:ea typeface="標楷體" pitchFamily="65" charset="-120"/>
              </a:rPr>
              <a:t>的分隔線的訓練數據即</a:t>
            </a:r>
            <a:r>
              <a:rPr kumimoji="1" lang="zh-TW" altLang="en-US" sz="2400" b="0" dirty="0" smtClean="0">
                <a:solidFill>
                  <a:schemeClr val="tx1"/>
                </a:solidFill>
                <a:latin typeface="Times New Roman" pitchFamily="18" charset="0"/>
                <a:ea typeface="標楷體" pitchFamily="65" charset="-120"/>
              </a:rPr>
              <a:t>為多餘</a:t>
            </a:r>
            <a:r>
              <a:rPr kumimoji="1" lang="zh-TW" altLang="en-US" sz="2400" b="0" dirty="0">
                <a:solidFill>
                  <a:schemeClr val="tx1"/>
                </a:solidFill>
                <a:latin typeface="Times New Roman" pitchFamily="18" charset="0"/>
                <a:ea typeface="標楷體" pitchFamily="65" charset="-120"/>
              </a:rPr>
              <a:t>，提供來自給定數據集的最佳分類。因此，支持向量機的模型複雜性不受訓練數據</a:t>
            </a:r>
            <a:r>
              <a:rPr kumimoji="1" lang="zh-TW" altLang="en-US" sz="2400" b="0" dirty="0" smtClean="0">
                <a:solidFill>
                  <a:schemeClr val="tx1"/>
                </a:solidFill>
                <a:latin typeface="Times New Roman" pitchFamily="18" charset="0"/>
                <a:ea typeface="標楷體" pitchFamily="65" charset="-120"/>
              </a:rPr>
              <a:t>中遇到</a:t>
            </a:r>
            <a:r>
              <a:rPr kumimoji="1" lang="zh-TW" altLang="en-US" sz="2400" b="0" dirty="0">
                <a:solidFill>
                  <a:schemeClr val="tx1"/>
                </a:solidFill>
                <a:latin typeface="Times New Roman" pitchFamily="18" charset="0"/>
                <a:ea typeface="標楷體" pitchFamily="65" charset="-120"/>
              </a:rPr>
              <a:t>的特徵數量的影響，亦非常適合處理學習任務，其中特徵數量相對於訓練實例的</a:t>
            </a:r>
            <a:r>
              <a:rPr kumimoji="1" lang="zh-TW" altLang="en-US" sz="2400" b="0" dirty="0" smtClean="0">
                <a:solidFill>
                  <a:schemeClr val="tx1"/>
                </a:solidFill>
                <a:latin typeface="Times New Roman" pitchFamily="18" charset="0"/>
                <a:ea typeface="標楷體" pitchFamily="65" charset="-120"/>
              </a:rPr>
              <a:t>數量很</a:t>
            </a:r>
            <a:r>
              <a:rPr kumimoji="1" lang="zh-TW" altLang="en-US" sz="2400" b="0" dirty="0">
                <a:solidFill>
                  <a:schemeClr val="tx1"/>
                </a:solidFill>
                <a:latin typeface="Times New Roman" pitchFamily="18" charset="0"/>
                <a:ea typeface="標楷體" pitchFamily="65" charset="-120"/>
              </a:rPr>
              <a:t>大。</a:t>
            </a:r>
          </a:p>
        </p:txBody>
      </p:sp>
    </p:spTree>
    <p:extLst>
      <p:ext uri="{BB962C8B-B14F-4D97-AF65-F5344CB8AC3E}">
        <p14:creationId xmlns:p14="http://schemas.microsoft.com/office/powerpoint/2010/main" val="449815655"/>
      </p:ext>
    </p:extLst>
  </p:cSld>
  <p:clrMapOvr>
    <a:masterClrMapping/>
  </p:clrMapOvr>
  <p:transition advClick="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596900"/>
            <a:ext cx="6303169" cy="571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9475514"/>
      </p:ext>
    </p:extLst>
  </p:cSld>
  <p:clrMapOvr>
    <a:masterClrMapping/>
  </p:clrMapOvr>
  <p:transition advClick="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3-5</a:t>
            </a:r>
            <a:r>
              <a:rPr lang="zh-TW" altLang="en-US" dirty="0" smtClean="0"/>
              <a:t>　</a:t>
            </a:r>
            <a:r>
              <a:rPr lang="zh-TW" altLang="en-US" dirty="0"/>
              <a:t>單純貝氏分類器</a:t>
            </a:r>
          </a:p>
        </p:txBody>
      </p:sp>
      <p:sp>
        <p:nvSpPr>
          <p:cNvPr id="2" name="內容版面配置區 1"/>
          <p:cNvSpPr>
            <a:spLocks noGrp="1"/>
          </p:cNvSpPr>
          <p:nvPr>
            <p:ph idx="1"/>
          </p:nvPr>
        </p:nvSpPr>
        <p:spPr/>
        <p:txBody>
          <a:bodyPr/>
          <a:lstStyle/>
          <a:p>
            <a:pPr marL="0" indent="0">
              <a:lnSpc>
                <a:spcPct val="100000"/>
              </a:lnSpc>
              <a:spcBef>
                <a:spcPts val="600"/>
              </a:spcBef>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貝</a:t>
            </a:r>
            <a:r>
              <a:rPr kumimoji="1" lang="zh-TW" altLang="en-US" sz="2400" b="0" dirty="0">
                <a:solidFill>
                  <a:schemeClr val="tx1"/>
                </a:solidFill>
                <a:latin typeface="Times New Roman" pitchFamily="18" charset="0"/>
                <a:ea typeface="標楷體" pitchFamily="65" charset="-120"/>
              </a:rPr>
              <a:t>氏分類是基於統計學習方法的監督式學習演算法，直接假設所有的隨機變數之間</a:t>
            </a:r>
            <a:r>
              <a:rPr kumimoji="1" lang="zh-TW" altLang="en-US" sz="2400" b="0" dirty="0" smtClean="0">
                <a:solidFill>
                  <a:schemeClr val="tx1"/>
                </a:solidFill>
                <a:latin typeface="Times New Roman" pitchFamily="18" charset="0"/>
                <a:ea typeface="標楷體" pitchFamily="65" charset="-120"/>
              </a:rPr>
              <a:t>具有</a:t>
            </a:r>
            <a:r>
              <a:rPr kumimoji="1" lang="zh-TW" altLang="en-US" sz="2400" b="0" dirty="0">
                <a:solidFill>
                  <a:schemeClr val="tx1"/>
                </a:solidFill>
                <a:latin typeface="Times New Roman" pitchFamily="18" charset="0"/>
                <a:ea typeface="標楷體" pitchFamily="65" charset="-120"/>
              </a:rPr>
              <a:t>條件獨立的情況，因此可以直接利用條件機率相乘的方法，計算出聯合機率分布。</a:t>
            </a:r>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099" y="2956693"/>
            <a:ext cx="7346135" cy="264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294658"/>
      </p:ext>
    </p:extLst>
  </p:cSld>
  <p:clrMapOvr>
    <a:masterClrMapping/>
  </p:clrMapOvr>
  <p:transition advClick="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貝</a:t>
            </a:r>
            <a:r>
              <a:rPr kumimoji="1" lang="zh-TW" altLang="en-US" sz="2400" b="0" dirty="0">
                <a:solidFill>
                  <a:schemeClr val="tx1"/>
                </a:solidFill>
                <a:latin typeface="Times New Roman" pitchFamily="18" charset="0"/>
                <a:ea typeface="標楷體" pitchFamily="65" charset="-120"/>
              </a:rPr>
              <a:t>氏定理假定事件</a:t>
            </a:r>
            <a:r>
              <a:rPr kumimoji="1" lang="en-US" altLang="zh-TW" sz="2400" b="0" dirty="0" smtClean="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事件</a:t>
            </a:r>
            <a:r>
              <a:rPr kumimoji="1" lang="en-US" altLang="zh-TW" sz="2400" b="0" dirty="0" smtClean="0">
                <a:solidFill>
                  <a:schemeClr val="tx1"/>
                </a:solidFill>
                <a:latin typeface="Times New Roman" pitchFamily="18" charset="0"/>
                <a:ea typeface="標楷體" pitchFamily="65" charset="-120"/>
              </a:rPr>
              <a:t>B</a:t>
            </a:r>
            <a:r>
              <a:rPr kumimoji="1" lang="zh-TW" altLang="en-US" sz="2400" b="0" dirty="0" smtClean="0">
                <a:solidFill>
                  <a:schemeClr val="tx1"/>
                </a:solidFill>
                <a:latin typeface="Times New Roman" pitchFamily="18" charset="0"/>
                <a:ea typeface="標楷體" pitchFamily="65" charset="-120"/>
              </a:rPr>
              <a:t>發生</a:t>
            </a:r>
            <a:r>
              <a:rPr kumimoji="1" lang="zh-TW" altLang="en-US" sz="2400" b="0" dirty="0">
                <a:solidFill>
                  <a:schemeClr val="tx1"/>
                </a:solidFill>
                <a:latin typeface="Times New Roman" pitchFamily="18" charset="0"/>
                <a:ea typeface="標楷體" pitchFamily="65" charset="-120"/>
              </a:rPr>
              <a:t>的機率分別是</a:t>
            </a:r>
            <a:r>
              <a:rPr kumimoji="1" lang="en-US" altLang="zh-TW" sz="2400" b="0" dirty="0">
                <a:solidFill>
                  <a:schemeClr val="tx1"/>
                </a:solidFill>
                <a:latin typeface="Times New Roman" pitchFamily="18" charset="0"/>
                <a:ea typeface="標楷體" pitchFamily="65" charset="-120"/>
              </a:rPr>
              <a:t>P(A</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P(B)</a:t>
            </a:r>
            <a:r>
              <a:rPr kumimoji="1" lang="zh-TW" altLang="en-US" sz="2400" b="0" dirty="0">
                <a:solidFill>
                  <a:schemeClr val="tx1"/>
                </a:solidFill>
                <a:latin typeface="Times New Roman" pitchFamily="18" charset="0"/>
                <a:ea typeface="標楷體" pitchFamily="65" charset="-120"/>
              </a:rPr>
              <a:t>，則在事件</a:t>
            </a:r>
            <a:r>
              <a:rPr kumimoji="1" lang="en-US" altLang="zh-TW" sz="2400" b="0" dirty="0" smtClean="0">
                <a:solidFill>
                  <a:schemeClr val="tx1"/>
                </a:solidFill>
                <a:latin typeface="Times New Roman" pitchFamily="18" charset="0"/>
                <a:ea typeface="標楷體" pitchFamily="65" charset="-120"/>
              </a:rPr>
              <a:t>B</a:t>
            </a:r>
            <a:r>
              <a:rPr kumimoji="1" lang="zh-TW" altLang="en-US" sz="2400" b="0" dirty="0" smtClean="0">
                <a:solidFill>
                  <a:schemeClr val="tx1"/>
                </a:solidFill>
                <a:latin typeface="Times New Roman" pitchFamily="18" charset="0"/>
                <a:ea typeface="標楷體" pitchFamily="65" charset="-120"/>
              </a:rPr>
              <a:t>已經</a:t>
            </a:r>
            <a:r>
              <a:rPr kumimoji="1" lang="zh-TW" altLang="en-US" sz="2400" b="0" dirty="0">
                <a:solidFill>
                  <a:schemeClr val="tx1"/>
                </a:solidFill>
                <a:latin typeface="Times New Roman" pitchFamily="18" charset="0"/>
                <a:ea typeface="標楷體" pitchFamily="65" charset="-120"/>
              </a:rPr>
              <a:t>發生的前提之下，事件</a:t>
            </a:r>
            <a:r>
              <a:rPr kumimoji="1" lang="en-US" altLang="zh-TW" sz="2400" b="0" dirty="0" smtClean="0">
                <a:solidFill>
                  <a:schemeClr val="tx1"/>
                </a:solidFill>
                <a:latin typeface="Times New Roman" pitchFamily="18" charset="0"/>
                <a:ea typeface="標楷體" pitchFamily="65" charset="-120"/>
              </a:rPr>
              <a:t>A</a:t>
            </a:r>
            <a:r>
              <a:rPr kumimoji="1" lang="zh-TW" altLang="en-US" sz="2400" b="0" dirty="0" smtClean="0">
                <a:solidFill>
                  <a:schemeClr val="tx1"/>
                </a:solidFill>
                <a:latin typeface="Times New Roman" pitchFamily="18" charset="0"/>
                <a:ea typeface="標楷體" pitchFamily="65" charset="-120"/>
              </a:rPr>
              <a:t>發生</a:t>
            </a:r>
            <a:r>
              <a:rPr kumimoji="1" lang="zh-TW" altLang="en-US" sz="2400" b="0" dirty="0">
                <a:solidFill>
                  <a:schemeClr val="tx1"/>
                </a:solidFill>
                <a:latin typeface="Times New Roman" pitchFamily="18" charset="0"/>
                <a:ea typeface="標楷體" pitchFamily="65" charset="-120"/>
              </a:rPr>
              <a:t>的機率如</a:t>
            </a:r>
            <a:r>
              <a:rPr kumimoji="1" lang="en-US" altLang="zh-TW" sz="2400" b="0" dirty="0">
                <a:solidFill>
                  <a:schemeClr val="tx1"/>
                </a:solidFill>
                <a:latin typeface="Times New Roman" pitchFamily="18" charset="0"/>
                <a:ea typeface="標楷體" pitchFamily="65" charset="-120"/>
              </a:rPr>
              <a:t>(3-2</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式</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zh-TW" altLang="en-US" sz="2400" b="0" dirty="0">
              <a:solidFill>
                <a:schemeClr val="tx1"/>
              </a:solidFill>
              <a:latin typeface="Times New Roman" pitchFamily="18" charset="0"/>
              <a:ea typeface="標楷體" pitchFamily="65" charset="-120"/>
            </a:endParaRPr>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503" y="2871684"/>
            <a:ext cx="8280000" cy="96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9630095"/>
      </p:ext>
    </p:extLst>
  </p:cSld>
  <p:clrMapOvr>
    <a:masterClrMapping/>
  </p:clrMapOvr>
  <p:transition advClick="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5573"/>
          <a:stretch/>
        </p:blipFill>
        <p:spPr bwMode="auto">
          <a:xfrm>
            <a:off x="1599130" y="2242684"/>
            <a:ext cx="5581316" cy="3881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5313144" y="943273"/>
            <a:ext cx="2805714" cy="1299411"/>
            <a:chOff x="5313144" y="943273"/>
            <a:chExt cx="2805714" cy="1299411"/>
          </a:xfrm>
        </p:grpSpPr>
        <p:pic>
          <p:nvPicPr>
            <p:cNvPr id="5"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690" t="57364" b="6135"/>
            <a:stretch/>
          </p:blipFill>
          <p:spPr bwMode="auto">
            <a:xfrm>
              <a:off x="5313144" y="943273"/>
              <a:ext cx="2805714" cy="1299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6168" y="1534755"/>
              <a:ext cx="530795" cy="5307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1770683"/>
      </p:ext>
    </p:extLst>
  </p:cSld>
  <p:clrMapOvr>
    <a:masterClrMapping/>
  </p:clrMapOvr>
  <p:transition advClick="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7276" y="507984"/>
            <a:ext cx="3416299" cy="582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6813" y="3843338"/>
            <a:ext cx="3205162" cy="229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256142"/>
      </p:ext>
    </p:extLst>
  </p:cSld>
  <p:clrMapOvr>
    <a:masterClrMapping/>
  </p:clrMapOvr>
  <p:transition advClick="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假設</a:t>
            </a:r>
            <a:r>
              <a:rPr kumimoji="1" lang="zh-TW" altLang="en-US" sz="2400" b="0" dirty="0">
                <a:solidFill>
                  <a:schemeClr val="tx1"/>
                </a:solidFill>
                <a:latin typeface="Times New Roman" pitchFamily="18" charset="0"/>
                <a:ea typeface="標楷體" pitchFamily="65" charset="-120"/>
              </a:rPr>
              <a:t>天氣晴朗，預測顧客是否會來餐廳，即計算</a:t>
            </a:r>
            <a:r>
              <a:rPr kumimoji="1" lang="en-US" altLang="zh-TW" sz="2400" b="0" dirty="0">
                <a:solidFill>
                  <a:schemeClr val="tx1"/>
                </a:solidFill>
                <a:latin typeface="Times New Roman" pitchFamily="18" charset="0"/>
                <a:ea typeface="標楷體" pitchFamily="65" charset="-120"/>
              </a:rPr>
              <a:t>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是</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晴天</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值，並依據貝氏定理可以寫成</a:t>
            </a:r>
            <a:r>
              <a:rPr kumimoji="1" lang="en-US" altLang="zh-TW" sz="2400" b="0" dirty="0">
                <a:solidFill>
                  <a:schemeClr val="tx1"/>
                </a:solidFill>
                <a:latin typeface="Times New Roman" pitchFamily="18" charset="0"/>
                <a:ea typeface="標楷體" pitchFamily="65" charset="-120"/>
              </a:rPr>
              <a:t>(3-3</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式</a:t>
            </a:r>
            <a:r>
              <a:rPr kumimoji="1" lang="zh-TW" altLang="en-US" sz="2400" b="0" dirty="0">
                <a:solidFill>
                  <a:schemeClr val="tx1"/>
                </a:solidFill>
                <a:latin typeface="Times New Roman" pitchFamily="18" charset="0"/>
                <a:ea typeface="標楷體" pitchFamily="65" charset="-120"/>
              </a:rPr>
              <a:t>：</a:t>
            </a:r>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700" y="2558463"/>
            <a:ext cx="8001000" cy="91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9739677"/>
      </p:ext>
    </p:extLst>
  </p:cSld>
  <p:clrMapOvr>
    <a:masterClrMapping/>
  </p:clrMapOvr>
  <p:transition advClick="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將</a:t>
            </a:r>
            <a:r>
              <a:rPr kumimoji="1" lang="zh-TW" altLang="en-US" sz="2400" b="0" dirty="0">
                <a:solidFill>
                  <a:schemeClr val="tx1"/>
                </a:solidFill>
                <a:latin typeface="Times New Roman" pitchFamily="18" charset="0"/>
                <a:ea typeface="標楷體" pitchFamily="65" charset="-120"/>
              </a:rPr>
              <a:t>分別求</a:t>
            </a:r>
            <a:r>
              <a:rPr kumimoji="1" lang="en-US" altLang="zh-TW" sz="2400" b="0" dirty="0">
                <a:solidFill>
                  <a:schemeClr val="tx1"/>
                </a:solidFill>
                <a:latin typeface="Times New Roman" pitchFamily="18" charset="0"/>
                <a:ea typeface="標楷體" pitchFamily="65" charset="-120"/>
              </a:rPr>
              <a:t>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晴天 </a:t>
            </a:r>
            <a:r>
              <a:rPr kumimoji="1" lang="en-US" altLang="zh-TW"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是</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是</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和</a:t>
            </a:r>
            <a:r>
              <a:rPr kumimoji="1" lang="en-US" altLang="zh-TW" sz="2400" b="0" dirty="0">
                <a:solidFill>
                  <a:schemeClr val="tx1"/>
                </a:solidFill>
                <a:latin typeface="Times New Roman" pitchFamily="18" charset="0"/>
                <a:ea typeface="標楷體" pitchFamily="65" charset="-120"/>
              </a:rPr>
              <a:t>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晴天</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a:t>
            </a:r>
          </a:p>
          <a:p>
            <a:pPr marL="393700" indent="-304800">
              <a:lnSpc>
                <a:spcPct val="100000"/>
              </a:lnSpc>
              <a:buNone/>
            </a:pPr>
            <a:r>
              <a:rPr kumimoji="1" lang="en-US" altLang="zh-TW" sz="2400" b="0" dirty="0">
                <a:solidFill>
                  <a:schemeClr val="tx1"/>
                </a:solidFill>
                <a:latin typeface="Times New Roman" pitchFamily="18" charset="0"/>
                <a:ea typeface="標楷體" pitchFamily="65" charset="-120"/>
              </a:rPr>
              <a:t>1. 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晴天 </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是</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是在顧客上門時天氣是晴天的機率，也就是在</a:t>
            </a:r>
            <a:r>
              <a:rPr kumimoji="1" lang="en-US" altLang="zh-TW" sz="2400" b="0" dirty="0" smtClean="0">
                <a:solidFill>
                  <a:schemeClr val="tx1"/>
                </a:solidFill>
                <a:latin typeface="Times New Roman" pitchFamily="18" charset="0"/>
                <a:ea typeface="標楷體" pitchFamily="65" charset="-120"/>
              </a:rPr>
              <a:t>9</a:t>
            </a:r>
            <a:r>
              <a:rPr kumimoji="1" lang="zh-TW" altLang="en-US" sz="2400" b="0" dirty="0" smtClean="0">
                <a:solidFill>
                  <a:schemeClr val="tx1"/>
                </a:solidFill>
                <a:latin typeface="Times New Roman" pitchFamily="18" charset="0"/>
                <a:ea typeface="標楷體" pitchFamily="65" charset="-120"/>
              </a:rPr>
              <a:t>天</a:t>
            </a:r>
            <a:r>
              <a:rPr kumimoji="1" lang="zh-TW" altLang="en-US" sz="2400" b="0" dirty="0">
                <a:solidFill>
                  <a:schemeClr val="tx1"/>
                </a:solidFill>
                <a:latin typeface="Times New Roman" pitchFamily="18" charset="0"/>
                <a:ea typeface="標楷體" pitchFamily="65" charset="-120"/>
              </a:rPr>
              <a:t>顧客上門中有</a:t>
            </a:r>
            <a:r>
              <a:rPr kumimoji="1" lang="en-US" altLang="zh-TW" sz="2400" b="0" dirty="0">
                <a:solidFill>
                  <a:schemeClr val="tx1"/>
                </a:solidFill>
                <a:latin typeface="Times New Roman" pitchFamily="18" charset="0"/>
                <a:ea typeface="標楷體" pitchFamily="65" charset="-120"/>
              </a:rPr>
              <a:t>3 </a:t>
            </a:r>
            <a:r>
              <a:rPr kumimoji="1" lang="zh-TW" altLang="en-US" sz="2400" b="0" dirty="0">
                <a:solidFill>
                  <a:schemeClr val="tx1"/>
                </a:solidFill>
                <a:latin typeface="Times New Roman" pitchFamily="18" charset="0"/>
                <a:ea typeface="標楷體" pitchFamily="65" charset="-120"/>
              </a:rPr>
              <a:t>天</a:t>
            </a:r>
            <a:r>
              <a:rPr kumimoji="1" lang="zh-TW" altLang="en-US" sz="2400" b="0" dirty="0" smtClean="0">
                <a:solidFill>
                  <a:schemeClr val="tx1"/>
                </a:solidFill>
                <a:latin typeface="Times New Roman" pitchFamily="18" charset="0"/>
                <a:ea typeface="標楷體" pitchFamily="65" charset="-120"/>
              </a:rPr>
              <a:t>是晴天</a:t>
            </a:r>
            <a:r>
              <a:rPr kumimoji="1" lang="zh-TW" altLang="en-US" sz="2400" b="0" dirty="0">
                <a:solidFill>
                  <a:schemeClr val="tx1"/>
                </a:solidFill>
                <a:latin typeface="Times New Roman" pitchFamily="18" charset="0"/>
                <a:ea typeface="標楷體" pitchFamily="65" charset="-120"/>
              </a:rPr>
              <a:t>，所以</a:t>
            </a:r>
            <a:r>
              <a:rPr kumimoji="1" lang="en-US" altLang="zh-TW" sz="2400" b="0" dirty="0">
                <a:solidFill>
                  <a:schemeClr val="tx1"/>
                </a:solidFill>
                <a:latin typeface="Times New Roman" pitchFamily="18" charset="0"/>
                <a:ea typeface="標楷體" pitchFamily="65" charset="-120"/>
              </a:rPr>
              <a:t>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晴天 </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是</a:t>
            </a:r>
            <a:r>
              <a:rPr kumimoji="1" lang="en-US" altLang="zh-TW" sz="2400" b="0" dirty="0">
                <a:solidFill>
                  <a:schemeClr val="tx1"/>
                </a:solidFill>
                <a:latin typeface="Times New Roman" pitchFamily="18" charset="0"/>
                <a:ea typeface="標楷體" pitchFamily="65" charset="-120"/>
              </a:rPr>
              <a:t>) = 3/9 = 0.33</a:t>
            </a:r>
            <a:r>
              <a:rPr kumimoji="1" lang="zh-TW" altLang="en-US" sz="2400" b="0" dirty="0">
                <a:solidFill>
                  <a:schemeClr val="tx1"/>
                </a:solidFill>
                <a:latin typeface="Times New Roman" pitchFamily="18" charset="0"/>
                <a:ea typeface="標楷體" pitchFamily="65" charset="-120"/>
              </a:rPr>
              <a:t>。</a:t>
            </a:r>
          </a:p>
          <a:p>
            <a:pPr>
              <a:lnSpc>
                <a:spcPct val="100000"/>
              </a:lnSpc>
              <a:buNone/>
            </a:pPr>
            <a:r>
              <a:rPr kumimoji="1" lang="en-US" altLang="zh-TW" sz="2400" b="0" dirty="0">
                <a:solidFill>
                  <a:schemeClr val="tx1"/>
                </a:solidFill>
                <a:latin typeface="Times New Roman" pitchFamily="18" charset="0"/>
                <a:ea typeface="標楷體" pitchFamily="65" charset="-120"/>
              </a:rPr>
              <a:t>2. 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是</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是顧客上門的機率，在</a:t>
            </a:r>
            <a:r>
              <a:rPr kumimoji="1" lang="en-US" altLang="zh-TW" sz="2400" b="0" dirty="0" smtClean="0">
                <a:solidFill>
                  <a:schemeClr val="tx1"/>
                </a:solidFill>
                <a:latin typeface="Times New Roman" pitchFamily="18" charset="0"/>
                <a:ea typeface="標楷體" pitchFamily="65" charset="-120"/>
              </a:rPr>
              <a:t>14</a:t>
            </a:r>
            <a:r>
              <a:rPr kumimoji="1" lang="zh-TW" altLang="en-US" sz="2400" b="0" dirty="0" smtClean="0">
                <a:solidFill>
                  <a:schemeClr val="tx1"/>
                </a:solidFill>
                <a:latin typeface="Times New Roman" pitchFamily="18" charset="0"/>
                <a:ea typeface="標楷體" pitchFamily="65" charset="-120"/>
              </a:rPr>
              <a:t>天</a:t>
            </a:r>
            <a:r>
              <a:rPr kumimoji="1" lang="zh-TW" altLang="en-US" sz="2400" b="0" dirty="0">
                <a:solidFill>
                  <a:schemeClr val="tx1"/>
                </a:solidFill>
                <a:latin typeface="Times New Roman" pitchFamily="18" charset="0"/>
                <a:ea typeface="標楷體" pitchFamily="65" charset="-120"/>
              </a:rPr>
              <a:t>中</a:t>
            </a:r>
            <a:r>
              <a:rPr kumimoji="1" lang="en-US" altLang="zh-TW" sz="2400" b="0" dirty="0" smtClean="0">
                <a:solidFill>
                  <a:schemeClr val="tx1"/>
                </a:solidFill>
                <a:latin typeface="Times New Roman" pitchFamily="18" charset="0"/>
                <a:ea typeface="標楷體" pitchFamily="65" charset="-120"/>
              </a:rPr>
              <a:t>9</a:t>
            </a:r>
            <a:r>
              <a:rPr kumimoji="1" lang="zh-TW" altLang="en-US" sz="2400" b="0" dirty="0" smtClean="0">
                <a:solidFill>
                  <a:schemeClr val="tx1"/>
                </a:solidFill>
                <a:latin typeface="Times New Roman" pitchFamily="18" charset="0"/>
                <a:ea typeface="標楷體" pitchFamily="65" charset="-120"/>
              </a:rPr>
              <a:t>天</a:t>
            </a:r>
            <a:r>
              <a:rPr kumimoji="1" lang="zh-TW" altLang="en-US" sz="2400" b="0" dirty="0">
                <a:solidFill>
                  <a:schemeClr val="tx1"/>
                </a:solidFill>
                <a:latin typeface="Times New Roman" pitchFamily="18" charset="0"/>
                <a:ea typeface="標楷體" pitchFamily="65" charset="-120"/>
              </a:rPr>
              <a:t>有顧客上門，所以</a:t>
            </a:r>
            <a:r>
              <a:rPr kumimoji="1" lang="en-US" altLang="zh-TW" sz="2400" b="0" dirty="0">
                <a:solidFill>
                  <a:schemeClr val="tx1"/>
                </a:solidFill>
                <a:latin typeface="Times New Roman" pitchFamily="18" charset="0"/>
                <a:ea typeface="標楷體" pitchFamily="65" charset="-120"/>
              </a:rPr>
              <a:t>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是</a:t>
            </a:r>
            <a:r>
              <a:rPr kumimoji="1" lang="en-US" altLang="zh-TW" sz="2400" b="0" dirty="0">
                <a:solidFill>
                  <a:schemeClr val="tx1"/>
                </a:solidFill>
                <a:latin typeface="Times New Roman" pitchFamily="18" charset="0"/>
                <a:ea typeface="標楷體" pitchFamily="65" charset="-120"/>
              </a:rPr>
              <a:t>) = 9/14 = 0.64</a:t>
            </a:r>
            <a:r>
              <a:rPr kumimoji="1" lang="zh-TW" altLang="en-US" sz="2400" b="0" dirty="0">
                <a:solidFill>
                  <a:schemeClr val="tx1"/>
                </a:solidFill>
                <a:latin typeface="Times New Roman" pitchFamily="18" charset="0"/>
                <a:ea typeface="標楷體" pitchFamily="65" charset="-120"/>
              </a:rPr>
              <a:t>。</a:t>
            </a:r>
          </a:p>
          <a:p>
            <a:pPr marL="368300" indent="-368300">
              <a:lnSpc>
                <a:spcPct val="100000"/>
              </a:lnSpc>
              <a:buNone/>
            </a:pPr>
            <a:r>
              <a:rPr kumimoji="1" lang="en-US" altLang="zh-TW" sz="2400" b="0" dirty="0">
                <a:solidFill>
                  <a:schemeClr val="tx1"/>
                </a:solidFill>
                <a:latin typeface="Times New Roman" pitchFamily="18" charset="0"/>
                <a:ea typeface="標楷體" pitchFamily="65" charset="-120"/>
              </a:rPr>
              <a:t>3. 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晴天</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是晴天的機率，在</a:t>
            </a:r>
            <a:r>
              <a:rPr kumimoji="1" lang="en-US" altLang="zh-TW" sz="2400" b="0" dirty="0" smtClean="0">
                <a:solidFill>
                  <a:schemeClr val="tx1"/>
                </a:solidFill>
                <a:latin typeface="Times New Roman" pitchFamily="18" charset="0"/>
                <a:ea typeface="標楷體" pitchFamily="65" charset="-120"/>
              </a:rPr>
              <a:t>14</a:t>
            </a:r>
            <a:r>
              <a:rPr kumimoji="1" lang="zh-TW" altLang="en-US" sz="2400" b="0" dirty="0" smtClean="0">
                <a:solidFill>
                  <a:schemeClr val="tx1"/>
                </a:solidFill>
                <a:latin typeface="Times New Roman" pitchFamily="18" charset="0"/>
                <a:ea typeface="標楷體" pitchFamily="65" charset="-120"/>
              </a:rPr>
              <a:t>天</a:t>
            </a:r>
            <a:r>
              <a:rPr kumimoji="1" lang="zh-TW" altLang="en-US" sz="2400" b="0" dirty="0">
                <a:solidFill>
                  <a:schemeClr val="tx1"/>
                </a:solidFill>
                <a:latin typeface="Times New Roman" pitchFamily="18" charset="0"/>
                <a:ea typeface="標楷體" pitchFamily="65" charset="-120"/>
              </a:rPr>
              <a:t>中有</a:t>
            </a:r>
            <a:r>
              <a:rPr kumimoji="1" lang="en-US" altLang="zh-TW" sz="2400" b="0" dirty="0" smtClean="0">
                <a:solidFill>
                  <a:schemeClr val="tx1"/>
                </a:solidFill>
                <a:latin typeface="Times New Roman" pitchFamily="18" charset="0"/>
                <a:ea typeface="標楷體" pitchFamily="65" charset="-120"/>
              </a:rPr>
              <a:t>5</a:t>
            </a:r>
            <a:r>
              <a:rPr kumimoji="1" lang="zh-TW" altLang="en-US" sz="2400" b="0" dirty="0" smtClean="0">
                <a:solidFill>
                  <a:schemeClr val="tx1"/>
                </a:solidFill>
                <a:latin typeface="Times New Roman" pitchFamily="18" charset="0"/>
                <a:ea typeface="標楷體" pitchFamily="65" charset="-120"/>
              </a:rPr>
              <a:t>天</a:t>
            </a:r>
            <a:r>
              <a:rPr kumimoji="1" lang="zh-TW" altLang="en-US" sz="2400" b="0" dirty="0">
                <a:solidFill>
                  <a:schemeClr val="tx1"/>
                </a:solidFill>
                <a:latin typeface="Times New Roman" pitchFamily="18" charset="0"/>
                <a:ea typeface="標楷體" pitchFamily="65" charset="-120"/>
              </a:rPr>
              <a:t>是晴天，所以</a:t>
            </a:r>
            <a:r>
              <a:rPr kumimoji="1" lang="en-US" altLang="zh-TW" sz="2400" b="0" dirty="0">
                <a:solidFill>
                  <a:schemeClr val="tx1"/>
                </a:solidFill>
                <a:latin typeface="Times New Roman" pitchFamily="18" charset="0"/>
                <a:ea typeface="標楷體" pitchFamily="65" charset="-120"/>
              </a:rPr>
              <a:t>P</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晴天</a:t>
            </a:r>
            <a:r>
              <a:rPr kumimoji="1" lang="en-US" altLang="zh-TW" sz="2400" b="0" dirty="0">
                <a:solidFill>
                  <a:schemeClr val="tx1"/>
                </a:solidFill>
                <a:latin typeface="Times New Roman" pitchFamily="18" charset="0"/>
                <a:ea typeface="標楷體" pitchFamily="65" charset="-120"/>
              </a:rPr>
              <a:t>) = 5/14 = 0.36</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lnSpc>
                <a:spcPct val="100000"/>
              </a:lnSpc>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因此</a:t>
            </a:r>
            <a:r>
              <a:rPr kumimoji="1" lang="en-US" altLang="zh-TW" sz="2400" b="0" dirty="0">
                <a:solidFill>
                  <a:schemeClr val="tx1"/>
                </a:solidFill>
                <a:latin typeface="Times New Roman" pitchFamily="18" charset="0"/>
                <a:ea typeface="標楷體" pitchFamily="65" charset="-120"/>
              </a:rPr>
              <a:t>P(</a:t>
            </a:r>
            <a:r>
              <a:rPr kumimoji="1" lang="zh-TW" altLang="en-US" sz="2400" b="0" dirty="0">
                <a:solidFill>
                  <a:schemeClr val="tx1"/>
                </a:solidFill>
                <a:latin typeface="Times New Roman" pitchFamily="18" charset="0"/>
                <a:ea typeface="標楷體" pitchFamily="65" charset="-120"/>
              </a:rPr>
              <a:t>是 </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晴天</a:t>
            </a:r>
            <a:r>
              <a:rPr kumimoji="1" lang="en-US" altLang="zh-TW" sz="2400" b="0" dirty="0">
                <a:solidFill>
                  <a:schemeClr val="tx1"/>
                </a:solidFill>
                <a:latin typeface="Times New Roman" pitchFamily="18" charset="0"/>
                <a:ea typeface="標楷體" pitchFamily="65" charset="-120"/>
              </a:rPr>
              <a:t>) = 0.33 * 0.64 / 0.36 = 0.6</a:t>
            </a:r>
            <a:r>
              <a:rPr kumimoji="1" lang="zh-TW" altLang="en-US" sz="2400" b="0" dirty="0">
                <a:solidFill>
                  <a:schemeClr val="tx1"/>
                </a:solidFill>
                <a:latin typeface="Times New Roman" pitchFamily="18" charset="0"/>
                <a:ea typeface="標楷體" pitchFamily="65" charset="-120"/>
              </a:rPr>
              <a:t>，反之，</a:t>
            </a:r>
            <a:r>
              <a:rPr kumimoji="1" lang="en-US" altLang="zh-TW" sz="2400" b="0" dirty="0">
                <a:solidFill>
                  <a:schemeClr val="tx1"/>
                </a:solidFill>
                <a:latin typeface="Times New Roman" pitchFamily="18" charset="0"/>
                <a:ea typeface="標楷體" pitchFamily="65" charset="-120"/>
              </a:rPr>
              <a:t>P(</a:t>
            </a:r>
            <a:r>
              <a:rPr kumimoji="1" lang="zh-TW" altLang="en-US" sz="2400" b="0" dirty="0">
                <a:solidFill>
                  <a:schemeClr val="tx1"/>
                </a:solidFill>
                <a:latin typeface="Times New Roman" pitchFamily="18" charset="0"/>
                <a:ea typeface="標楷體" pitchFamily="65" charset="-120"/>
              </a:rPr>
              <a:t>否 </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晴天</a:t>
            </a:r>
            <a:r>
              <a:rPr kumimoji="1" lang="en-US" altLang="zh-TW" sz="2400" b="0" dirty="0">
                <a:solidFill>
                  <a:schemeClr val="tx1"/>
                </a:solidFill>
                <a:latin typeface="Times New Roman" pitchFamily="18" charset="0"/>
                <a:ea typeface="標楷體" pitchFamily="65" charset="-120"/>
              </a:rPr>
              <a:t>) = 1 − 0.6 = 0.4</a:t>
            </a:r>
            <a:r>
              <a:rPr kumimoji="1" lang="zh-TW" altLang="en-US" sz="2400" b="0" dirty="0">
                <a:solidFill>
                  <a:schemeClr val="tx1"/>
                </a:solidFill>
                <a:latin typeface="Times New Roman" pitchFamily="18" charset="0"/>
                <a:ea typeface="標楷體" pitchFamily="65" charset="-120"/>
              </a:rPr>
              <a:t>，也就是說在晴天的條件下，顧客會上門的機率</a:t>
            </a:r>
            <a:r>
              <a:rPr kumimoji="1" lang="en-US" altLang="zh-TW" sz="2400" b="0" dirty="0">
                <a:solidFill>
                  <a:schemeClr val="tx1"/>
                </a:solidFill>
                <a:latin typeface="Times New Roman" pitchFamily="18" charset="0"/>
                <a:ea typeface="標楷體" pitchFamily="65" charset="-120"/>
              </a:rPr>
              <a:t>0.6</a:t>
            </a:r>
            <a:r>
              <a:rPr kumimoji="1" lang="zh-TW" altLang="en-US" sz="2400" b="0" dirty="0">
                <a:solidFill>
                  <a:schemeClr val="tx1"/>
                </a:solidFill>
                <a:latin typeface="Times New Roman" pitchFamily="18" charset="0"/>
                <a:ea typeface="標楷體" pitchFamily="65" charset="-120"/>
              </a:rPr>
              <a:t>大於不會上門的機率</a:t>
            </a:r>
            <a:r>
              <a:rPr kumimoji="1" lang="en-US" altLang="zh-TW" sz="2400" b="0" dirty="0">
                <a:solidFill>
                  <a:schemeClr val="tx1"/>
                </a:solidFill>
                <a:latin typeface="Times New Roman" pitchFamily="18" charset="0"/>
                <a:ea typeface="標楷體" pitchFamily="65" charset="-120"/>
              </a:rPr>
              <a:t>0.4</a:t>
            </a:r>
            <a:r>
              <a:rPr kumimoji="1" lang="zh-TW" altLang="en-US" sz="2400" b="0" dirty="0">
                <a:solidFill>
                  <a:schemeClr val="tx1"/>
                </a:solidFill>
                <a:latin typeface="Times New Roman" pitchFamily="18" charset="0"/>
                <a:ea typeface="標楷體" pitchFamily="65" charset="-120"/>
              </a:rPr>
              <a:t>，所以最後預測晴天時顧客將會上門。</a:t>
            </a:r>
          </a:p>
          <a:p>
            <a:pPr marL="368300" indent="-368300">
              <a:lnSpc>
                <a:spcPct val="100000"/>
              </a:lnSpc>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572412592"/>
      </p:ext>
    </p:extLst>
  </p:cSld>
  <p:clrMapOvr>
    <a:masterClrMapping/>
  </p:clrMapOvr>
  <p:transition advClick="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機器學習</a:t>
            </a:r>
            <a:r>
              <a:rPr kumimoji="1" lang="zh-TW" altLang="en-US" sz="2400" b="0" dirty="0">
                <a:solidFill>
                  <a:schemeClr val="tx1"/>
                </a:solidFill>
                <a:latin typeface="Times New Roman" pitchFamily="18" charset="0"/>
                <a:ea typeface="標楷體" pitchFamily="65" charset="-120"/>
              </a:rPr>
              <a:t>應用於各方面，在日常生活方面</a:t>
            </a:r>
            <a:r>
              <a:rPr kumimoji="1" lang="zh-TW" altLang="en-US" sz="2400" b="0" dirty="0" smtClean="0">
                <a:solidFill>
                  <a:schemeClr val="tx1"/>
                </a:solidFill>
                <a:latin typeface="Times New Roman" pitchFamily="18" charset="0"/>
                <a:ea typeface="標楷體" pitchFamily="65" charset="-120"/>
              </a:rPr>
              <a:t>，透過</a:t>
            </a:r>
            <a:r>
              <a:rPr kumimoji="1" lang="zh-TW" altLang="en-US" sz="2400" b="0" dirty="0">
                <a:solidFill>
                  <a:schemeClr val="tx1"/>
                </a:solidFill>
                <a:latin typeface="Times New Roman" pitchFamily="18" charset="0"/>
                <a:ea typeface="標楷體" pitchFamily="65" charset="-120"/>
              </a:rPr>
              <a:t>手機導航軟體，提供建議行車的</a:t>
            </a:r>
            <a:r>
              <a:rPr kumimoji="1" lang="zh-TW" altLang="en-US" sz="2400" b="0" dirty="0" smtClean="0">
                <a:solidFill>
                  <a:schemeClr val="tx1"/>
                </a:solidFill>
                <a:latin typeface="Times New Roman" pitchFamily="18" charset="0"/>
                <a:ea typeface="標楷體" pitchFamily="65" charset="-120"/>
              </a:rPr>
              <a:t>路線</a:t>
            </a:r>
            <a:r>
              <a:rPr kumimoji="1" lang="zh-TW" altLang="en-US" sz="2400" b="0" dirty="0">
                <a:solidFill>
                  <a:schemeClr val="tx1"/>
                </a:solidFill>
                <a:latin typeface="Times New Roman" pitchFamily="18" charset="0"/>
                <a:ea typeface="標楷體" pitchFamily="65" charset="-120"/>
              </a:rPr>
              <a:t>和預估到達的時間。在監控安全方面</a:t>
            </a:r>
            <a:r>
              <a:rPr kumimoji="1" lang="zh-TW" altLang="en-US" sz="2400" b="0" dirty="0" smtClean="0">
                <a:solidFill>
                  <a:schemeClr val="tx1"/>
                </a:solidFill>
                <a:latin typeface="Times New Roman" pitchFamily="18" charset="0"/>
                <a:ea typeface="標楷體" pitchFamily="65" charset="-120"/>
              </a:rPr>
              <a:t>，監視器</a:t>
            </a:r>
            <a:r>
              <a:rPr kumimoji="1" lang="zh-TW" altLang="en-US" sz="2400" b="0" dirty="0">
                <a:solidFill>
                  <a:schemeClr val="tx1"/>
                </a:solidFill>
                <a:latin typeface="Times New Roman" pitchFamily="18" charset="0"/>
                <a:ea typeface="標楷體" pitchFamily="65" charset="-120"/>
              </a:rPr>
              <a:t>本身可以自我學習找出可能</a:t>
            </a:r>
            <a:r>
              <a:rPr kumimoji="1" lang="zh-TW" altLang="en-US" sz="2400" b="0" dirty="0" smtClean="0">
                <a:solidFill>
                  <a:schemeClr val="tx1"/>
                </a:solidFill>
                <a:latin typeface="Times New Roman" pitchFamily="18" charset="0"/>
                <a:ea typeface="標楷體" pitchFamily="65" charset="-120"/>
              </a:rPr>
              <a:t>異常的</a:t>
            </a:r>
            <a:r>
              <a:rPr kumimoji="1" lang="zh-TW" altLang="en-US" sz="2400" b="0" dirty="0">
                <a:solidFill>
                  <a:schemeClr val="tx1"/>
                </a:solidFill>
                <a:latin typeface="Times New Roman" pitchFamily="18" charset="0"/>
                <a:ea typeface="標楷體" pitchFamily="65" charset="-120"/>
              </a:rPr>
              <a:t>狀態，例如有人長時間不動或持續徘徊，</a:t>
            </a:r>
            <a:r>
              <a:rPr kumimoji="1" lang="zh-TW" altLang="en-US" sz="2400" b="0" dirty="0" smtClean="0">
                <a:solidFill>
                  <a:schemeClr val="tx1"/>
                </a:solidFill>
                <a:latin typeface="Times New Roman" pitchFamily="18" charset="0"/>
                <a:ea typeface="標楷體" pitchFamily="65" charset="-120"/>
              </a:rPr>
              <a:t>監視器就</a:t>
            </a:r>
            <a:r>
              <a:rPr kumimoji="1" lang="zh-TW" altLang="en-US" sz="2400" b="0" dirty="0">
                <a:solidFill>
                  <a:schemeClr val="tx1"/>
                </a:solidFill>
                <a:latin typeface="Times New Roman" pitchFamily="18" charset="0"/>
                <a:ea typeface="標楷體" pitchFamily="65" charset="-120"/>
              </a:rPr>
              <a:t>可提醒監控人員查看是否有警訊。在社交網路</a:t>
            </a:r>
            <a:r>
              <a:rPr kumimoji="1" lang="zh-TW" altLang="en-US" sz="2400" b="0" dirty="0" smtClean="0">
                <a:solidFill>
                  <a:schemeClr val="tx1"/>
                </a:solidFill>
                <a:latin typeface="Times New Roman" pitchFamily="18" charset="0"/>
                <a:ea typeface="標楷體" pitchFamily="65" charset="-120"/>
              </a:rPr>
              <a:t>方面</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經過</a:t>
            </a:r>
            <a:r>
              <a:rPr kumimoji="1" lang="zh-TW" altLang="en-US" sz="2400" b="0" dirty="0">
                <a:solidFill>
                  <a:schemeClr val="tx1"/>
                </a:solidFill>
                <a:latin typeface="Times New Roman" pitchFamily="18" charset="0"/>
                <a:ea typeface="標楷體" pitchFamily="65" charset="-120"/>
              </a:rPr>
              <a:t>持續的</a:t>
            </a:r>
            <a:r>
              <a:rPr kumimoji="1" lang="zh-TW" altLang="en-US" sz="2400" b="0" dirty="0" smtClean="0">
                <a:solidFill>
                  <a:schemeClr val="tx1"/>
                </a:solidFill>
                <a:latin typeface="Times New Roman" pitchFamily="18" charset="0"/>
                <a:ea typeface="標楷體" pitchFamily="65" charset="-120"/>
              </a:rPr>
              <a:t>學習</a:t>
            </a:r>
            <a:r>
              <a:rPr kumimoji="1" lang="zh-TW" altLang="en-US" sz="2400" b="0" dirty="0">
                <a:solidFill>
                  <a:schemeClr val="tx1"/>
                </a:solidFill>
                <a:latin typeface="Times New Roman" pitchFamily="18" charset="0"/>
                <a:ea typeface="標楷體" pitchFamily="65" charset="-120"/>
              </a:rPr>
              <a:t>，可以建議你適合的朋友</a:t>
            </a:r>
            <a:r>
              <a:rPr kumimoji="1" lang="zh-TW" altLang="en-US" sz="2400" b="0" dirty="0" smtClean="0">
                <a:solidFill>
                  <a:schemeClr val="tx1"/>
                </a:solidFill>
                <a:latin typeface="Times New Roman" pitchFamily="18" charset="0"/>
                <a:ea typeface="標楷體" pitchFamily="65" charset="-120"/>
              </a:rPr>
              <a:t>名單</a:t>
            </a:r>
            <a:r>
              <a:rPr kumimoji="1" lang="zh-TW" altLang="en-US"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客戶</a:t>
            </a:r>
            <a:r>
              <a:rPr kumimoji="1" lang="zh-TW" altLang="en-US" sz="2400" b="0" dirty="0">
                <a:solidFill>
                  <a:schemeClr val="tx1"/>
                </a:solidFill>
                <a:latin typeface="Times New Roman" pitchFamily="18" charset="0"/>
                <a:ea typeface="標楷體" pitchFamily="65" charset="-120"/>
              </a:rPr>
              <a:t>端所</a:t>
            </a:r>
            <a:r>
              <a:rPr kumimoji="1" lang="zh-TW" altLang="en-US" sz="2400" b="0" dirty="0" smtClean="0">
                <a:solidFill>
                  <a:schemeClr val="tx1"/>
                </a:solidFill>
                <a:latin typeface="Times New Roman" pitchFamily="18" charset="0"/>
                <a:ea typeface="標楷體" pitchFamily="65" charset="-120"/>
              </a:rPr>
              <a:t>使用的</a:t>
            </a:r>
            <a:r>
              <a:rPr kumimoji="1" lang="zh-TW" altLang="en-US" sz="2400" b="0" dirty="0">
                <a:solidFill>
                  <a:schemeClr val="tx1"/>
                </a:solidFill>
                <a:latin typeface="Times New Roman" pitchFamily="18" charset="0"/>
                <a:ea typeface="標楷體" pitchFamily="65" charset="-120"/>
              </a:rPr>
              <a:t>垃圾郵件過濾器，也是由機器學習提供的服務</a:t>
            </a: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金融服務方面，使用機器學習防止洗錢，利用</a:t>
            </a:r>
            <a:r>
              <a:rPr kumimoji="1" lang="zh-TW" altLang="en-US" sz="2400" b="0" dirty="0" smtClean="0">
                <a:solidFill>
                  <a:schemeClr val="tx1"/>
                </a:solidFill>
                <a:latin typeface="Times New Roman" pitchFamily="18" charset="0"/>
                <a:ea typeface="標楷體" pitchFamily="65" charset="-120"/>
              </a:rPr>
              <a:t>比較</a:t>
            </a:r>
            <a:r>
              <a:rPr kumimoji="1" lang="zh-TW" altLang="en-US" sz="2400" b="0" dirty="0">
                <a:solidFill>
                  <a:schemeClr val="tx1"/>
                </a:solidFill>
                <a:latin typeface="Times New Roman" pitchFamily="18" charset="0"/>
                <a:ea typeface="標楷體" pitchFamily="65" charset="-120"/>
              </a:rPr>
              <a:t>數百萬筆的交易紀錄，區分買賣雙方之間是</a:t>
            </a:r>
            <a:r>
              <a:rPr kumimoji="1" lang="zh-TW" altLang="en-US" sz="2400" b="0" dirty="0" smtClean="0">
                <a:solidFill>
                  <a:schemeClr val="tx1"/>
                </a:solidFill>
                <a:latin typeface="Times New Roman" pitchFamily="18" charset="0"/>
                <a:ea typeface="標楷體" pitchFamily="65" charset="-120"/>
              </a:rPr>
              <a:t>合法或</a:t>
            </a:r>
            <a:r>
              <a:rPr kumimoji="1" lang="zh-TW" altLang="en-US" sz="2400" b="0" dirty="0">
                <a:solidFill>
                  <a:schemeClr val="tx1"/>
                </a:solidFill>
                <a:latin typeface="Times New Roman" pitchFamily="18" charset="0"/>
                <a:ea typeface="標楷體" pitchFamily="65" charset="-120"/>
              </a:rPr>
              <a:t>非法</a:t>
            </a:r>
            <a:r>
              <a:rPr kumimoji="1" lang="zh-TW" altLang="en-US" sz="2400" b="0" dirty="0" smtClean="0">
                <a:solidFill>
                  <a:schemeClr val="tx1"/>
                </a:solidFill>
                <a:latin typeface="Times New Roman" pitchFamily="18" charset="0"/>
                <a:ea typeface="標楷體" pitchFamily="65" charset="-120"/>
              </a:rPr>
              <a:t>交易</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1098400171"/>
      </p:ext>
    </p:extLst>
  </p:cSld>
  <p:clrMapOvr>
    <a:masterClrMapping/>
  </p:clrMapOvr>
  <p:transition advClick="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7420" y="1042909"/>
            <a:ext cx="3387714" cy="5117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316901"/>
      </p:ext>
    </p:extLst>
  </p:cSld>
  <p:clrMapOvr>
    <a:masterClrMapping/>
  </p:clrMapOvr>
  <p:transition advClick="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機器學習</a:t>
            </a:r>
            <a:r>
              <a:rPr kumimoji="1" lang="zh-TW" altLang="en-US" sz="2400" b="0" dirty="0">
                <a:solidFill>
                  <a:schemeClr val="tx1"/>
                </a:solidFill>
                <a:latin typeface="Times New Roman" pitchFamily="18" charset="0"/>
                <a:ea typeface="標楷體" pitchFamily="65" charset="-120"/>
              </a:rPr>
              <a:t>技術已被分類為監督式學習</a:t>
            </a:r>
            <a:r>
              <a:rPr kumimoji="1" lang="en-US" altLang="zh-TW"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Supervised</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Learning</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、非監督式學習</a:t>
            </a:r>
            <a:r>
              <a:rPr kumimoji="1" lang="en-US" altLang="zh-TW" sz="2400" b="0" dirty="0">
                <a:solidFill>
                  <a:schemeClr val="tx1"/>
                </a:solidFill>
                <a:latin typeface="Times New Roman" pitchFamily="18" charset="0"/>
                <a:ea typeface="標楷體" pitchFamily="65" charset="-120"/>
              </a:rPr>
              <a:t>(Unsupervised Learning)</a:t>
            </a:r>
            <a:r>
              <a:rPr kumimoji="1" lang="zh-TW" altLang="en-US" sz="2400" b="0" dirty="0">
                <a:solidFill>
                  <a:schemeClr val="tx1"/>
                </a:solidFill>
                <a:latin typeface="Times New Roman" pitchFamily="18" charset="0"/>
                <a:ea typeface="標楷體" pitchFamily="65" charset="-120"/>
              </a:rPr>
              <a:t>、半監督式學習</a:t>
            </a:r>
            <a:r>
              <a:rPr kumimoji="1" lang="en-US" altLang="zh-TW" sz="2400" b="0" dirty="0">
                <a:solidFill>
                  <a:schemeClr val="tx1"/>
                </a:solidFill>
                <a:latin typeface="Times New Roman" pitchFamily="18" charset="0"/>
                <a:ea typeface="標楷體" pitchFamily="65" charset="-120"/>
              </a:rPr>
              <a:t>(</a:t>
            </a:r>
            <a:r>
              <a:rPr kumimoji="1" lang="en-US" altLang="zh-TW" sz="2400" b="0" dirty="0" smtClean="0">
                <a:solidFill>
                  <a:schemeClr val="tx1"/>
                </a:solidFill>
                <a:latin typeface="Times New Roman" pitchFamily="18" charset="0"/>
                <a:ea typeface="標楷體" pitchFamily="65" charset="-120"/>
              </a:rPr>
              <a:t>Semi-supervised</a:t>
            </a:r>
            <a:r>
              <a:rPr kumimoji="1" lang="zh-TW" altLang="en-US" sz="2400" b="0" dirty="0" smtClean="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Learning)</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強化學習</a:t>
            </a:r>
            <a:r>
              <a:rPr kumimoji="1" lang="en-US" altLang="zh-TW" sz="2400" b="0" dirty="0">
                <a:solidFill>
                  <a:schemeClr val="tx1"/>
                </a:solidFill>
                <a:latin typeface="Times New Roman" pitchFamily="18" charset="0"/>
                <a:ea typeface="標楷體" pitchFamily="65" charset="-120"/>
              </a:rPr>
              <a:t>(Reinforcement Learning</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541" y="2798546"/>
            <a:ext cx="8092440" cy="336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609888"/>
      </p:ext>
    </p:extLst>
  </p:cSld>
  <p:clrMapOvr>
    <a:masterClrMapping/>
  </p:clrMapOvr>
  <p:transition advClick="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8342312" cy="5040312"/>
          </a:xfrm>
        </p:spPr>
        <p:txBody>
          <a:bodyPr/>
          <a:lstStyle/>
          <a:p>
            <a:pPr marL="0" indent="0">
              <a:buNone/>
            </a:pPr>
            <a:r>
              <a:rPr lang="en-US" altLang="zh-TW" dirty="0"/>
              <a:t>3-1-1</a:t>
            </a:r>
            <a:r>
              <a:rPr lang="zh-TW" altLang="en-US" dirty="0"/>
              <a:t> </a:t>
            </a:r>
            <a:r>
              <a:rPr lang="zh-TW" altLang="en-US" dirty="0" smtClean="0"/>
              <a:t>監督</a:t>
            </a:r>
            <a:r>
              <a:rPr lang="zh-TW" altLang="en-US" dirty="0"/>
              <a:t>式學習</a:t>
            </a:r>
            <a:r>
              <a:rPr lang="en-US" altLang="zh-TW" dirty="0"/>
              <a:t>(Supervised Learning</a:t>
            </a:r>
            <a:r>
              <a:rPr lang="en-US" altLang="zh-TW" dirty="0" smtClean="0"/>
              <a:t>)</a:t>
            </a:r>
          </a:p>
          <a:p>
            <a:pPr marL="0" indent="0">
              <a:lnSpc>
                <a:spcPct val="100000"/>
              </a:lnSpc>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監督式學習中，提供演算法</a:t>
            </a:r>
            <a:r>
              <a:rPr kumimoji="1" lang="zh-TW" altLang="en-US" sz="2400" b="0" dirty="0" smtClean="0">
                <a:solidFill>
                  <a:schemeClr val="tx1"/>
                </a:solidFill>
                <a:latin typeface="Times New Roman" pitchFamily="18" charset="0"/>
                <a:ea typeface="標楷體" pitchFamily="65" charset="-120"/>
              </a:rPr>
              <a:t>的訓練</a:t>
            </a:r>
            <a:r>
              <a:rPr kumimoji="1" lang="zh-TW" altLang="en-US" sz="2400" b="0" dirty="0">
                <a:solidFill>
                  <a:schemeClr val="tx1"/>
                </a:solidFill>
                <a:latin typeface="Times New Roman" pitchFamily="18" charset="0"/>
                <a:ea typeface="標楷體" pitchFamily="65" charset="-120"/>
              </a:rPr>
              <a:t>數據稱為標籤，並透過樣本的特徵劃分類別，以建立分類模型，最後，輸入新的</a:t>
            </a:r>
            <a:r>
              <a:rPr kumimoji="1" lang="zh-TW" altLang="en-US" sz="2400" b="0" dirty="0" smtClean="0">
                <a:solidFill>
                  <a:schemeClr val="tx1"/>
                </a:solidFill>
                <a:latin typeface="Times New Roman" pitchFamily="18" charset="0"/>
                <a:ea typeface="標楷體" pitchFamily="65" charset="-120"/>
              </a:rPr>
              <a:t>樣本即可</a:t>
            </a:r>
            <a:r>
              <a:rPr kumimoji="1" lang="zh-TW" altLang="en-US" sz="2400" b="0" dirty="0">
                <a:solidFill>
                  <a:schemeClr val="tx1"/>
                </a:solidFill>
                <a:latin typeface="Times New Roman" pitchFamily="18" charset="0"/>
                <a:ea typeface="標楷體" pitchFamily="65" charset="-120"/>
              </a:rPr>
              <a:t>知道相對應的類別。如圖</a:t>
            </a:r>
            <a:r>
              <a:rPr kumimoji="1" lang="en-US" altLang="zh-TW" sz="2400" b="0" dirty="0" smtClean="0">
                <a:solidFill>
                  <a:schemeClr val="tx1"/>
                </a:solidFill>
                <a:latin typeface="Times New Roman" pitchFamily="18" charset="0"/>
                <a:ea typeface="標楷體" pitchFamily="65" charset="-120"/>
              </a:rPr>
              <a:t>3-4</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，如果想要建立能夠辨識椅子的分類模型，一</a:t>
            </a:r>
            <a:r>
              <a:rPr kumimoji="1" lang="zh-TW" altLang="en-US" sz="2400" b="0" dirty="0" smtClean="0">
                <a:solidFill>
                  <a:schemeClr val="tx1"/>
                </a:solidFill>
                <a:latin typeface="Times New Roman" pitchFamily="18" charset="0"/>
                <a:ea typeface="標楷體" pitchFamily="65" charset="-120"/>
              </a:rPr>
              <a:t>開始會</a:t>
            </a:r>
            <a:r>
              <a:rPr kumimoji="1" lang="zh-TW" altLang="en-US" sz="2400" b="0" dirty="0">
                <a:solidFill>
                  <a:schemeClr val="tx1"/>
                </a:solidFill>
                <a:latin typeface="Times New Roman" pitchFamily="18" charset="0"/>
                <a:ea typeface="標楷體" pitchFamily="65" charset="-120"/>
              </a:rPr>
              <a:t>輸入大量的訓練資料，分別標示是椅子或不是椅子，經過大量的機器學習後，就能</a:t>
            </a:r>
            <a:r>
              <a:rPr kumimoji="1" lang="zh-TW" altLang="en-US" sz="2400" b="0" dirty="0" smtClean="0">
                <a:solidFill>
                  <a:schemeClr val="tx1"/>
                </a:solidFill>
                <a:latin typeface="Times New Roman" pitchFamily="18" charset="0"/>
                <a:ea typeface="標楷體" pitchFamily="65" charset="-120"/>
              </a:rPr>
              <a:t>根據特徵</a:t>
            </a:r>
            <a:r>
              <a:rPr kumimoji="1" lang="zh-TW" altLang="en-US" sz="2400" b="0" dirty="0">
                <a:solidFill>
                  <a:schemeClr val="tx1"/>
                </a:solidFill>
                <a:latin typeface="Times New Roman" pitchFamily="18" charset="0"/>
                <a:ea typeface="標楷體" pitchFamily="65" charset="-120"/>
              </a:rPr>
              <a:t>建立對應的分類模型，最後，只要輸入測試資料，分類模型即能輸出此測試資料</a:t>
            </a:r>
            <a:r>
              <a:rPr kumimoji="1" lang="zh-TW" altLang="en-US" sz="2400" b="0" dirty="0" smtClean="0">
                <a:solidFill>
                  <a:schemeClr val="tx1"/>
                </a:solidFill>
                <a:latin typeface="Times New Roman" pitchFamily="18" charset="0"/>
                <a:ea typeface="標楷體" pitchFamily="65" charset="-120"/>
              </a:rPr>
              <a:t>是否為</a:t>
            </a:r>
            <a:r>
              <a:rPr kumimoji="1" lang="zh-TW" altLang="en-US" sz="2400" b="0" dirty="0">
                <a:solidFill>
                  <a:schemeClr val="tx1"/>
                </a:solidFill>
                <a:latin typeface="Times New Roman" pitchFamily="18" charset="0"/>
                <a:ea typeface="標楷體" pitchFamily="65" charset="-120"/>
              </a:rPr>
              <a:t>椅子。</a:t>
            </a:r>
          </a:p>
        </p:txBody>
      </p:sp>
    </p:spTree>
    <p:extLst>
      <p:ext uri="{BB962C8B-B14F-4D97-AF65-F5344CB8AC3E}">
        <p14:creationId xmlns:p14="http://schemas.microsoft.com/office/powerpoint/2010/main" val="1383374582"/>
      </p:ext>
    </p:extLst>
  </p:cSld>
  <p:clrMapOvr>
    <a:masterClrMapping/>
  </p:clrMapOvr>
  <p:transition advClick="0">
    <p:wipe/>
  </p:transition>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5518</TotalTime>
  <Words>248</Words>
  <Application>Microsoft Office PowerPoint</Application>
  <PresentationFormat>投影片</PresentationFormat>
  <Paragraphs>66</Paragraphs>
  <Slides>52</Slides>
  <Notes>0</Notes>
  <HiddenSlides>0</HiddenSlides>
  <MMClips>0</MMClips>
  <ScaleCrop>false</ScaleCrop>
  <HeadingPairs>
    <vt:vector size="4" baseType="variant">
      <vt:variant>
        <vt:lpstr>佈景主題</vt:lpstr>
      </vt:variant>
      <vt:variant>
        <vt:i4>6</vt:i4>
      </vt:variant>
      <vt:variant>
        <vt:lpstr>投影片標題</vt:lpstr>
      </vt:variant>
      <vt:variant>
        <vt:i4>52</vt:i4>
      </vt:variant>
    </vt:vector>
  </HeadingPairs>
  <TitlesOfParts>
    <vt:vector size="58" baseType="lpstr">
      <vt:lpstr>0_大專書</vt:lpstr>
      <vt:lpstr>1_大專書</vt:lpstr>
      <vt:lpstr>2_大專書</vt:lpstr>
      <vt:lpstr>3_大專書</vt:lpstr>
      <vt:lpstr>4_大專書</vt:lpstr>
      <vt:lpstr>5_大專書</vt:lpstr>
      <vt:lpstr>PowerPoint 簡報</vt:lpstr>
      <vt:lpstr> 前言</vt:lpstr>
      <vt:lpstr>PowerPoint 簡報</vt:lpstr>
      <vt:lpstr>3-1　機器學習簡介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3-2　迴歸</vt:lpstr>
      <vt:lpstr>PowerPoint 簡報</vt:lpstr>
      <vt:lpstr>PowerPoint 簡報</vt:lpstr>
      <vt:lpstr>PowerPoint 簡報</vt:lpstr>
      <vt:lpstr>PowerPoint 簡報</vt:lpstr>
      <vt:lpstr>PowerPoint 簡報</vt:lpstr>
      <vt:lpstr>PowerPoint 簡報</vt:lpstr>
      <vt:lpstr>3-3　決策樹</vt:lpstr>
      <vt:lpstr>PowerPoint 簡報</vt:lpstr>
      <vt:lpstr>PowerPoint 簡報</vt:lpstr>
      <vt:lpstr>PowerPoint 簡報</vt:lpstr>
      <vt:lpstr>PowerPoint 簡報</vt:lpstr>
      <vt:lpstr>PowerPoint 簡報</vt:lpstr>
      <vt:lpstr>PowerPoint 簡報</vt:lpstr>
      <vt:lpstr>3-4　支持向量機</vt:lpstr>
      <vt:lpstr>PowerPoint 簡報</vt:lpstr>
      <vt:lpstr>3-5　單純貝氏分類器</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624</cp:revision>
  <dcterms:created xsi:type="dcterms:W3CDTF">2017-05-13T17:11:04Z</dcterms:created>
  <dcterms:modified xsi:type="dcterms:W3CDTF">2021-06-29T05:39:06Z</dcterms:modified>
</cp:coreProperties>
</file>